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56" r:id="rId2"/>
    <p:sldId id="278" r:id="rId3"/>
    <p:sldId id="281" r:id="rId4"/>
    <p:sldId id="265" r:id="rId5"/>
    <p:sldId id="283" r:id="rId6"/>
    <p:sldId id="282" r:id="rId7"/>
    <p:sldId id="277" r:id="rId8"/>
  </p:sldIdLst>
  <p:sldSz cx="10360025" cy="7223125"/>
  <p:notesSz cx="6858000" cy="9144000"/>
  <p:custDataLst>
    <p:tags r:id="rId9"/>
  </p:custDataLst>
  <p:defaultTextStyle>
    <a:defPPr>
      <a:defRPr lang="en-US"/>
    </a:defPPr>
    <a:lvl1pPr marL="0" algn="l" defTabSz="981334" rtl="0" eaLnBrk="1" latinLnBrk="0" hangingPunct="1">
      <a:defRPr sz="1900" kern="1200">
        <a:solidFill>
          <a:schemeClr val="tx1"/>
        </a:solidFill>
        <a:latin typeface="+mn-lt"/>
        <a:ea typeface="+mn-ea"/>
        <a:cs typeface="+mn-cs"/>
      </a:defRPr>
    </a:lvl1pPr>
    <a:lvl2pPr marL="490667" algn="l" defTabSz="981334" rtl="0" eaLnBrk="1" latinLnBrk="0" hangingPunct="1">
      <a:defRPr sz="1900" kern="1200">
        <a:solidFill>
          <a:schemeClr val="tx1"/>
        </a:solidFill>
        <a:latin typeface="+mn-lt"/>
        <a:ea typeface="+mn-ea"/>
        <a:cs typeface="+mn-cs"/>
      </a:defRPr>
    </a:lvl2pPr>
    <a:lvl3pPr marL="981334" algn="l" defTabSz="981334" rtl="0" eaLnBrk="1" latinLnBrk="0" hangingPunct="1">
      <a:defRPr sz="1900" kern="1200">
        <a:solidFill>
          <a:schemeClr val="tx1"/>
        </a:solidFill>
        <a:latin typeface="+mn-lt"/>
        <a:ea typeface="+mn-ea"/>
        <a:cs typeface="+mn-cs"/>
      </a:defRPr>
    </a:lvl3pPr>
    <a:lvl4pPr marL="1472001" algn="l" defTabSz="981334" rtl="0" eaLnBrk="1" latinLnBrk="0" hangingPunct="1">
      <a:defRPr sz="1900" kern="1200">
        <a:solidFill>
          <a:schemeClr val="tx1"/>
        </a:solidFill>
        <a:latin typeface="+mn-lt"/>
        <a:ea typeface="+mn-ea"/>
        <a:cs typeface="+mn-cs"/>
      </a:defRPr>
    </a:lvl4pPr>
    <a:lvl5pPr marL="1962668" algn="l" defTabSz="981334" rtl="0" eaLnBrk="1" latinLnBrk="0" hangingPunct="1">
      <a:defRPr sz="1900" kern="1200">
        <a:solidFill>
          <a:schemeClr val="tx1"/>
        </a:solidFill>
        <a:latin typeface="+mn-lt"/>
        <a:ea typeface="+mn-ea"/>
        <a:cs typeface="+mn-cs"/>
      </a:defRPr>
    </a:lvl5pPr>
    <a:lvl6pPr marL="2453335" algn="l" defTabSz="981334" rtl="0" eaLnBrk="1" latinLnBrk="0" hangingPunct="1">
      <a:defRPr sz="1900" kern="1200">
        <a:solidFill>
          <a:schemeClr val="tx1"/>
        </a:solidFill>
        <a:latin typeface="+mn-lt"/>
        <a:ea typeface="+mn-ea"/>
        <a:cs typeface="+mn-cs"/>
      </a:defRPr>
    </a:lvl6pPr>
    <a:lvl7pPr marL="2944002" algn="l" defTabSz="981334" rtl="0" eaLnBrk="1" latinLnBrk="0" hangingPunct="1">
      <a:defRPr sz="1900" kern="1200">
        <a:solidFill>
          <a:schemeClr val="tx1"/>
        </a:solidFill>
        <a:latin typeface="+mn-lt"/>
        <a:ea typeface="+mn-ea"/>
        <a:cs typeface="+mn-cs"/>
      </a:defRPr>
    </a:lvl7pPr>
    <a:lvl8pPr marL="3434669" algn="l" defTabSz="981334" rtl="0" eaLnBrk="1" latinLnBrk="0" hangingPunct="1">
      <a:defRPr sz="1900" kern="1200">
        <a:solidFill>
          <a:schemeClr val="tx1"/>
        </a:solidFill>
        <a:latin typeface="+mn-lt"/>
        <a:ea typeface="+mn-ea"/>
        <a:cs typeface="+mn-cs"/>
      </a:defRPr>
    </a:lvl8pPr>
    <a:lvl9pPr marL="3925336" algn="l" defTabSz="981334"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89708"/>
    <a:srgbClr val="3366FF"/>
    <a:srgbClr val="00FFCC"/>
    <a:srgbClr val="006699"/>
    <a:srgbClr val="0099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8" autoAdjust="0"/>
    <p:restoredTop sz="94653" autoAdjust="0"/>
  </p:normalViewPr>
  <p:slideViewPr>
    <p:cSldViewPr>
      <p:cViewPr>
        <p:scale>
          <a:sx n="80" d="100"/>
          <a:sy n="80" d="100"/>
        </p:scale>
        <p:origin x="-2058" y="-672"/>
      </p:cViewPr>
      <p:guideLst>
        <p:guide orient="horz" pos="2275"/>
        <p:guide pos="326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9582" y="3608327"/>
            <a:ext cx="9553945" cy="621106"/>
          </a:xfrm>
          <a:prstGeom prst="rect">
            <a:avLst/>
          </a:prstGeom>
        </p:spPr>
        <p:txBody>
          <a:bodyPr lIns="0" tIns="45720" rIns="0" bIns="45720" anchor="b" anchorCtr="0">
            <a:normAutofit/>
          </a:bodyPr>
          <a:lstStyle>
            <a:lvl1pPr>
              <a:defRPr sz="2800" b="1">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09582" y="4229433"/>
            <a:ext cx="9563939" cy="567868"/>
          </a:xfrm>
          <a:prstGeom prst="rect">
            <a:avLst/>
          </a:prstGeom>
        </p:spPr>
        <p:txBody>
          <a:bodyPr lIns="0" rIns="0">
            <a:normAutofit/>
          </a:bodyPr>
          <a:lstStyle>
            <a:lvl1pPr marL="0" indent="0" algn="l">
              <a:buNone/>
              <a:defRPr sz="2400">
                <a:solidFill>
                  <a:srgbClr val="666666"/>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99493" y="1375614"/>
            <a:ext cx="9561040" cy="5368126"/>
          </a:xfrm>
          <a:prstGeom prst="rect">
            <a:avLst/>
          </a:prstGeom>
        </p:spPr>
        <p:txBody>
          <a:bodyPr>
            <a:normAutofit/>
          </a:bodyPr>
          <a:lstStyle>
            <a:lvl1pPr>
              <a:defRPr lang="en-US" altLang="zh-CN" sz="2400" kern="1200" baseline="0" noProof="1" dirty="0" smtClean="0">
                <a:solidFill>
                  <a:schemeClr val="tx1"/>
                </a:solidFill>
                <a:latin typeface="+mn-lt"/>
                <a:ea typeface="+mn-ea"/>
                <a:cs typeface="+mn-cs"/>
              </a:defRPr>
            </a:lvl1pPr>
          </a:lstStyle>
          <a:p>
            <a:pPr marL="270000" lvl="0" indent="-271463" algn="l" defTabSz="981075" rtl="0" eaLnBrk="1" fontAlgn="base" latinLnBrk="0" hangingPunct="1">
              <a:lnSpc>
                <a:spcPct val="150000"/>
              </a:lnSpc>
              <a:spcBef>
                <a:spcPts val="600"/>
              </a:spcBef>
              <a:spcAft>
                <a:spcPct val="0"/>
              </a:spcAft>
              <a:buClr>
                <a:schemeClr val="tx1"/>
              </a:buClr>
              <a:buSzPct val="100000"/>
              <a:buFont typeface="Verdana" pitchFamily="34" charset="0"/>
              <a:buChar char="•"/>
            </a:pPr>
            <a:r>
              <a:rPr lang="en-US" dirty="0" smtClean="0"/>
              <a:t>Click icon to add table</a:t>
            </a:r>
            <a:endParaRPr lang="en-US" dirty="0"/>
          </a:p>
        </p:txBody>
      </p:sp>
      <p:sp>
        <p:nvSpPr>
          <p:cNvPr id="5" name="Title 1"/>
          <p:cNvSpPr>
            <a:spLocks noGrp="1"/>
          </p:cNvSpPr>
          <p:nvPr>
            <p:ph type="title"/>
          </p:nvPr>
        </p:nvSpPr>
        <p:spPr>
          <a:xfrm>
            <a:off x="190799" y="56429"/>
            <a:ext cx="9835200" cy="878857"/>
          </a:xfrm>
        </p:spPr>
        <p:txBody>
          <a:bodyPr/>
          <a:lstStyle/>
          <a:p>
            <a:r>
              <a:rPr lang="en-US" smtClean="0"/>
              <a:t>Click to edit Master title style</a:t>
            </a:r>
            <a:endParaRPr lang="fr-F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Last Page Logo">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3" name="Freeform 12"/>
          <p:cNvSpPr/>
          <p:nvPr/>
        </p:nvSpPr>
        <p:spPr>
          <a:xfrm>
            <a:off x="0" y="953295"/>
            <a:ext cx="10048159" cy="133094"/>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6699"/>
          </a:solidFill>
          <a:ln w="1905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2" name="Rectangle 2"/>
          <p:cNvSpPr>
            <a:spLocks noGrp="1" noChangeArrowheads="1"/>
          </p:cNvSpPr>
          <p:nvPr>
            <p:ph type="title"/>
          </p:nvPr>
        </p:nvSpPr>
        <p:spPr bwMode="gray">
          <a:xfrm>
            <a:off x="190800" y="56429"/>
            <a:ext cx="9833871" cy="878857"/>
          </a:xfrm>
          <a:prstGeom prst="rect">
            <a:avLst/>
          </a:prstGeom>
          <a:noFill/>
          <a:ln w="9525">
            <a:noFill/>
            <a:miter lim="800000"/>
            <a:headEnd/>
            <a:tailEnd/>
          </a:ln>
          <a:effectLst/>
        </p:spPr>
        <p:txBody>
          <a:bodyPr vert="horz" wrap="square" lIns="0" tIns="0" rIns="72000" bIns="0" numCol="1" anchor="ctr" anchorCtr="0" compatLnSpc="1">
            <a:prstTxWarp prst="textNoShape">
              <a:avLst/>
            </a:prstTxWarp>
          </a:bodyPr>
          <a:lstStyle/>
          <a:p>
            <a:pPr lvl="0"/>
            <a:endParaRPr lang="en-CA" noProof="1" smtClean="0"/>
          </a:p>
        </p:txBody>
      </p:sp>
      <p:sp>
        <p:nvSpPr>
          <p:cNvPr id="11" name="Text Placeholder 10"/>
          <p:cNvSpPr>
            <a:spLocks noGrp="1"/>
          </p:cNvSpPr>
          <p:nvPr>
            <p:ph type="body" idx="1"/>
            <p:custDataLst>
              <p:tags r:id="rId7"/>
            </p:custDataLst>
          </p:nvPr>
        </p:nvSpPr>
        <p:spPr>
          <a:xfrm>
            <a:off x="399763" y="1355586"/>
            <a:ext cx="9560499" cy="5366894"/>
          </a:xfrm>
          <a:prstGeom prst="rect">
            <a:avLst/>
          </a:prstGeom>
        </p:spPr>
        <p:txBody>
          <a:bodyPr vert="horz" lIns="91440" tIns="45720" rIns="91440" bIns="45720" rtlCol="0" anchor="t"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7" name="Rounded Rectangle 16"/>
          <p:cNvSpPr/>
          <p:nvPr/>
        </p:nvSpPr>
        <p:spPr>
          <a:xfrm>
            <a:off x="379412" y="6970604"/>
            <a:ext cx="7171618" cy="17496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l"/>
            <a:r>
              <a:rPr lang="en-US" sz="600" b="0" i="0" baseline="0" noProof="1" smtClean="0">
                <a:solidFill>
                  <a:schemeClr val="tx1"/>
                </a:solidFill>
                <a:latin typeface="+mn-lt"/>
              </a:rPr>
              <a:t>Confidential</a:t>
            </a:r>
            <a:endParaRPr lang="fr-FR" sz="600" b="0" i="0" baseline="0" dirty="0" smtClean="0">
              <a:solidFill>
                <a:schemeClr val="tx1"/>
              </a:solidFill>
              <a:latin typeface="+mn-lt"/>
            </a:endParaRPr>
          </a:p>
        </p:txBody>
      </p:sp>
      <p:sp>
        <p:nvSpPr>
          <p:cNvPr id="15" name="SlideNumber"/>
          <p:cNvSpPr/>
          <p:nvPr/>
        </p:nvSpPr>
        <p:spPr>
          <a:xfrm>
            <a:off x="9648667" y="7004304"/>
            <a:ext cx="340770" cy="9144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fld id="{BB69BBE8-4DB2-4642-B003-B220ACD5A2FD}" type="slidenum">
              <a:rPr lang="en-US" sz="1000" b="1" baseline="0" smtClean="0">
                <a:solidFill>
                  <a:srgbClr val="080808"/>
                </a:solidFill>
                <a:latin typeface="Verdana" pitchFamily="34" charset="0"/>
              </a:rPr>
              <a:pPr algn="ctr"/>
              <a:t>‹#›</a:t>
            </a:fld>
            <a:endParaRPr lang="fr-FR" sz="1000" b="1" dirty="0" smtClean="0">
              <a:solidFill>
                <a:srgbClr val="080808"/>
              </a:solidFill>
            </a:endParaRPr>
          </a:p>
        </p:txBody>
      </p:sp>
      <p:cxnSp>
        <p:nvCxnSpPr>
          <p:cNvPr id="28" name="Straight Connector 27"/>
          <p:cNvCxnSpPr/>
          <p:nvPr/>
        </p:nvCxnSpPr>
        <p:spPr>
          <a:xfrm>
            <a:off x="0" y="6904727"/>
            <a:ext cx="10360025"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16" name="Notes"/>
          <p:cNvSpPr txBox="1">
            <a:spLocks noChangeArrowheads="1"/>
          </p:cNvSpPr>
          <p:nvPr/>
        </p:nvSpPr>
        <p:spPr bwMode="auto">
          <a:xfrm>
            <a:off x="192024" y="6743930"/>
            <a:ext cx="6962764" cy="153888"/>
          </a:xfrm>
          <a:prstGeom prst="rect">
            <a:avLst/>
          </a:prstGeom>
          <a:noFill/>
          <a:ln w="12700">
            <a:noFill/>
            <a:miter lim="800000"/>
            <a:headEnd type="none" w="sm" len="sm"/>
            <a:tailEnd type="none" w="sm" len="sm"/>
          </a:ln>
          <a:effectLst/>
        </p:spPr>
        <p:txBody>
          <a:bodyPr lIns="0" tIns="0" rIns="0" bIns="0" anchor="b">
            <a:spAutoFit/>
          </a:bodyPr>
          <a:lstStyle/>
          <a:p>
            <a:pPr marL="184150" indent="-184150" defTabSz="881063" fontAlgn="t"/>
            <a:endParaRPr lang="en-CA" sz="1000" noProof="0" dirty="0"/>
          </a:p>
        </p:txBody>
      </p:sp>
      <p:sp>
        <p:nvSpPr>
          <p:cNvPr id="10" name="VCT_Marker_ID_10" hidden="1"/>
          <p:cNvSpPr/>
          <p:nvPr>
            <p:custDataLst>
              <p:tags r:id="rId8"/>
            </p:custDataLst>
          </p:nvPr>
        </p:nvSpPr>
        <p:spPr>
          <a:xfrm>
            <a:off x="1270000" y="127000"/>
            <a:ext cx="127000" cy="127000"/>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smtClean="0">
              <a:solidFill>
                <a:schemeClr val="tx1"/>
              </a:solidFill>
            </a:endParaRPr>
          </a:p>
        </p:txBody>
      </p:sp>
      <p:sp>
        <p:nvSpPr>
          <p:cNvPr id="14" name="CreatedFooter"/>
          <p:cNvSpPr txBox="1"/>
          <p:nvPr userDrawn="1"/>
        </p:nvSpPr>
        <p:spPr>
          <a:xfrm>
            <a:off x="8377519" y="7004558"/>
            <a:ext cx="548227" cy="92333"/>
          </a:xfrm>
          <a:prstGeom prst="rect">
            <a:avLst/>
          </a:prstGeom>
          <a:noFill/>
        </p:spPr>
        <p:txBody>
          <a:bodyPr vert="horz" wrap="none" lIns="0" tIns="0" rIns="0" bIns="0" rtlCol="0">
            <a:spAutoFit/>
          </a:bodyPr>
          <a:lstStyle/>
          <a:p>
            <a:r>
              <a:rPr lang="en-US" sz="600" dirty="0" smtClean="0">
                <a:latin typeface="Verdana"/>
              </a:rPr>
              <a:t>Neurosystems</a:t>
            </a:r>
          </a:p>
        </p:txBody>
      </p:sp>
      <p:pic>
        <p:nvPicPr>
          <p:cNvPr id="12" name="Picture 11" descr="BrandImage.gif"/>
          <p:cNvPicPr>
            <a:picLocks noChangeAspect="1"/>
          </p:cNvPicPr>
          <p:nvPr userDrawn="1"/>
        </p:nvPicPr>
        <p:blipFill>
          <a:blip r:embed="rId9" cstate="print"/>
          <a:stretch>
            <a:fillRect/>
          </a:stretch>
        </p:blipFill>
        <p:spPr>
          <a:xfrm>
            <a:off x="9523411" y="0"/>
            <a:ext cx="836613" cy="539150"/>
          </a:xfrm>
          <a:prstGeom prst="rect">
            <a:avLst/>
          </a:prstGeom>
        </p:spPr>
      </p:pic>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timing>
    <p:tnLst>
      <p:par>
        <p:cTn id="1" dur="indefinite" restart="never" nodeType="tmRoot"/>
      </p:par>
    </p:tnLst>
  </p:timing>
  <p:txStyles>
    <p:titleStyle>
      <a:lvl1pPr algn="l" defTabSz="981334" rtl="0" eaLnBrk="1" latinLnBrk="0" hangingPunct="1">
        <a:spcBef>
          <a:spcPct val="0"/>
        </a:spcBef>
        <a:buNone/>
        <a:defRPr sz="2600" kern="1200">
          <a:solidFill>
            <a:schemeClr val="tx1"/>
          </a:solidFill>
          <a:latin typeface="+mj-lt"/>
          <a:ea typeface="+mj-ea"/>
          <a:cs typeface="+mj-cs"/>
        </a:defRPr>
      </a:lvl1pPr>
    </p:titleStyle>
    <p:bodyStyle>
      <a:lvl1pPr marL="271463" marR="0" indent="-271463" algn="l" defTabSz="98107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4675" marR="0" indent="-119063" algn="l" defTabSz="98107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52513" marR="0" indent="-287338" algn="l" defTabSz="98107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53896" marR="0" indent="-210312" algn="l" defTabSz="981334"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208002" indent="-245334" algn="l" defTabSz="981334"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98669"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89336"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80003"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70670"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81334" rtl="0" eaLnBrk="1" latinLnBrk="0" hangingPunct="1">
        <a:defRPr sz="1800" kern="1200">
          <a:solidFill>
            <a:schemeClr val="tx1"/>
          </a:solidFill>
          <a:latin typeface="+mn-lt"/>
          <a:ea typeface="+mn-ea"/>
          <a:cs typeface="+mn-cs"/>
        </a:defRPr>
      </a:lvl1pPr>
      <a:lvl2pPr marL="490667" algn="l" defTabSz="981334" rtl="0" eaLnBrk="1" latinLnBrk="0" hangingPunct="1">
        <a:defRPr sz="1900" kern="1200">
          <a:solidFill>
            <a:schemeClr val="tx1"/>
          </a:solidFill>
          <a:latin typeface="+mn-lt"/>
          <a:ea typeface="+mn-ea"/>
          <a:cs typeface="+mn-cs"/>
        </a:defRPr>
      </a:lvl2pPr>
      <a:lvl3pPr marL="981334" algn="l" defTabSz="981334" rtl="0" eaLnBrk="1" latinLnBrk="0" hangingPunct="1">
        <a:defRPr sz="1900" kern="1200">
          <a:solidFill>
            <a:schemeClr val="tx1"/>
          </a:solidFill>
          <a:latin typeface="+mn-lt"/>
          <a:ea typeface="+mn-ea"/>
          <a:cs typeface="+mn-cs"/>
        </a:defRPr>
      </a:lvl3pPr>
      <a:lvl4pPr marL="1472001" algn="l" defTabSz="981334" rtl="0" eaLnBrk="1" latinLnBrk="0" hangingPunct="1">
        <a:defRPr sz="1900" kern="1200">
          <a:solidFill>
            <a:schemeClr val="tx1"/>
          </a:solidFill>
          <a:latin typeface="+mn-lt"/>
          <a:ea typeface="+mn-ea"/>
          <a:cs typeface="+mn-cs"/>
        </a:defRPr>
      </a:lvl4pPr>
      <a:lvl5pPr marL="1962668" algn="l" defTabSz="981334" rtl="0" eaLnBrk="1" latinLnBrk="0" hangingPunct="1">
        <a:defRPr sz="1900" kern="1200">
          <a:solidFill>
            <a:schemeClr val="tx1"/>
          </a:solidFill>
          <a:latin typeface="+mn-lt"/>
          <a:ea typeface="+mn-ea"/>
          <a:cs typeface="+mn-cs"/>
        </a:defRPr>
      </a:lvl5pPr>
      <a:lvl6pPr marL="2453335" algn="l" defTabSz="981334" rtl="0" eaLnBrk="1" latinLnBrk="0" hangingPunct="1">
        <a:defRPr sz="1900" kern="1200">
          <a:solidFill>
            <a:schemeClr val="tx1"/>
          </a:solidFill>
          <a:latin typeface="+mn-lt"/>
          <a:ea typeface="+mn-ea"/>
          <a:cs typeface="+mn-cs"/>
        </a:defRPr>
      </a:lvl6pPr>
      <a:lvl7pPr marL="2944002" algn="l" defTabSz="981334" rtl="0" eaLnBrk="1" latinLnBrk="0" hangingPunct="1">
        <a:defRPr sz="1900" kern="1200">
          <a:solidFill>
            <a:schemeClr val="tx1"/>
          </a:solidFill>
          <a:latin typeface="+mn-lt"/>
          <a:ea typeface="+mn-ea"/>
          <a:cs typeface="+mn-cs"/>
        </a:defRPr>
      </a:lvl7pPr>
      <a:lvl8pPr marL="3434669" algn="l" defTabSz="981334" rtl="0" eaLnBrk="1" latinLnBrk="0" hangingPunct="1">
        <a:defRPr sz="1900" kern="1200">
          <a:solidFill>
            <a:schemeClr val="tx1"/>
          </a:solidFill>
          <a:latin typeface="+mn-lt"/>
          <a:ea typeface="+mn-ea"/>
          <a:cs typeface="+mn-cs"/>
        </a:defRPr>
      </a:lvl8pPr>
      <a:lvl9pPr marL="3925336" algn="l" defTabSz="98133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9582" y="3371456"/>
            <a:ext cx="9553945" cy="621106"/>
          </a:xfrm>
        </p:spPr>
        <p:txBody>
          <a:bodyPr>
            <a:normAutofit fontScale="90000"/>
          </a:bodyPr>
          <a:lstStyle/>
          <a:p>
            <a:r>
              <a:rPr lang="en-CA" dirty="0">
                <a:solidFill>
                  <a:schemeClr val="bg2"/>
                </a:solidFill>
              </a:rPr>
              <a:t>NeuroSystems Technologies Pvt. Ltd</a:t>
            </a:r>
            <a:r>
              <a:rPr lang="en-CA" dirty="0" smtClean="0">
                <a:solidFill>
                  <a:schemeClr val="bg2"/>
                </a:solidFill>
              </a:rPr>
              <a:t>.</a:t>
            </a:r>
            <a:br>
              <a:rPr lang="en-CA" dirty="0" smtClean="0">
                <a:solidFill>
                  <a:schemeClr val="bg2"/>
                </a:solidFill>
              </a:rPr>
            </a:br>
            <a:r>
              <a:rPr lang="en-CA" sz="2400" b="0" dirty="0" smtClean="0">
                <a:solidFill>
                  <a:srgbClr val="00FFCC"/>
                </a:solidFill>
              </a:rPr>
              <a:t>Experts in e-commerce, web development and web graphics</a:t>
            </a:r>
            <a:endParaRPr lang="en-CA" dirty="0">
              <a:solidFill>
                <a:srgbClr val="00FFCC"/>
              </a:solidFill>
            </a:endParaRPr>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endParaRPr lang="en-US" sz="100" dirty="0" smtClean="0">
              <a:solidFill>
                <a:srgbClr val="FFFFFF"/>
              </a:solidFill>
            </a:endParaRPr>
          </a:p>
        </p:txBody>
      </p:sp>
      <p:pic>
        <p:nvPicPr>
          <p:cNvPr id="7" name="Picture 6" descr="BrandImage.gif"/>
          <p:cNvPicPr>
            <a:picLocks noChangeAspect="1"/>
          </p:cNvPicPr>
          <p:nvPr/>
        </p:nvPicPr>
        <p:blipFill>
          <a:blip r:embed="rId2" cstate="print"/>
          <a:stretch>
            <a:fillRect/>
          </a:stretch>
        </p:blipFill>
        <p:spPr>
          <a:xfrm>
            <a:off x="7684430" y="563562"/>
            <a:ext cx="1891862" cy="1219200"/>
          </a:xfrm>
          <a:prstGeom prst="rect">
            <a:avLst/>
          </a:prstGeom>
        </p:spPr>
      </p:pic>
      <p:sp>
        <p:nvSpPr>
          <p:cNvPr id="8" name="Rectangle 7"/>
          <p:cNvSpPr/>
          <p:nvPr/>
        </p:nvSpPr>
        <p:spPr>
          <a:xfrm>
            <a:off x="303212" y="4221162"/>
            <a:ext cx="4493987" cy="430887"/>
          </a:xfrm>
          <a:prstGeom prst="rect">
            <a:avLst/>
          </a:prstGeom>
        </p:spPr>
        <p:txBody>
          <a:bodyPr wrap="none">
            <a:spAutoFit/>
          </a:bodyPr>
          <a:lstStyle/>
          <a:p>
            <a:r>
              <a:rPr lang="en-CA" sz="2200" dirty="0" smtClean="0">
                <a:solidFill>
                  <a:srgbClr val="FFFF99"/>
                </a:solidFill>
              </a:rPr>
              <a:t>Digital Marketing pre-proposal</a:t>
            </a:r>
            <a:endParaRPr lang="en-US" sz="2200" dirty="0"/>
          </a:p>
        </p:txBody>
      </p:sp>
    </p:spTree>
    <p:extLst>
      <p:ext uri="{BB962C8B-B14F-4D97-AF65-F5344CB8AC3E}">
        <p14:creationId xmlns:p14="http://schemas.microsoft.com/office/powerpoint/2010/main" xmlns="" val="21472858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Online Marketing Plan – High Level</a:t>
            </a:r>
            <a:endParaRPr lang="en-US"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337274"/>
            <a:ext cx="10058400" cy="4504686"/>
          </a:xfrm>
          <a:prstGeom prst="rect">
            <a:avLst/>
          </a:prstGeom>
          <a:noFill/>
        </p:spPr>
        <p:txBody>
          <a:bodyPr wrap="square" lIns="36000" tIns="36000" rIns="36000" bIns="36000" rtlCol="0">
            <a:spAutoFit/>
          </a:bodyPr>
          <a:lstStyle/>
          <a:p>
            <a:pPr>
              <a:buFont typeface="Arial" pitchFamily="34" charset="0"/>
              <a:buChar char="•"/>
            </a:pPr>
            <a:r>
              <a:rPr lang="en-US" sz="1800" dirty="0" smtClean="0"/>
              <a:t> Be clear about the objective: </a:t>
            </a:r>
            <a:r>
              <a:rPr lang="en-US" sz="1800" dirty="0" smtClean="0">
                <a:solidFill>
                  <a:srgbClr val="F89708"/>
                </a:solidFill>
              </a:rPr>
              <a:t>Direct Revenue generation / Brand Recognition / Social Engagement / Understand your online market</a:t>
            </a:r>
            <a:r>
              <a:rPr lang="en-US" sz="1800" dirty="0" smtClean="0"/>
              <a:t> (select any or all</a:t>
            </a:r>
            <a:r>
              <a:rPr lang="en-US" sz="1800" dirty="0" smtClean="0"/>
              <a:t>)</a:t>
            </a:r>
            <a:br>
              <a:rPr lang="en-US" sz="1800" dirty="0" smtClean="0"/>
            </a:br>
            <a:r>
              <a:rPr lang="en-US" sz="1800" b="1" dirty="0" smtClean="0"/>
              <a:t>Note</a:t>
            </a:r>
            <a:r>
              <a:rPr lang="en-US" sz="1800" dirty="0" smtClean="0"/>
              <a:t>: Every objective end goal is revenue, here “direct revenue” implies you want sales instantly and are ready to foot; sustainability is ignored</a:t>
            </a:r>
            <a:endParaRPr lang="en-US" sz="1800" dirty="0" smtClean="0"/>
          </a:p>
          <a:p>
            <a:pPr>
              <a:buFont typeface="Arial" pitchFamily="34" charset="0"/>
              <a:buChar char="•"/>
            </a:pPr>
            <a:endParaRPr lang="en-US" sz="1800" dirty="0" smtClean="0"/>
          </a:p>
          <a:p>
            <a:pPr>
              <a:buFont typeface="Arial" pitchFamily="34" charset="0"/>
              <a:buChar char="•"/>
            </a:pPr>
            <a:r>
              <a:rPr lang="en-US" sz="1800" dirty="0" smtClean="0"/>
              <a:t> Do you want your reputation to grow </a:t>
            </a:r>
            <a:r>
              <a:rPr lang="en-US" sz="1800" dirty="0" smtClean="0">
                <a:solidFill>
                  <a:srgbClr val="F89708"/>
                </a:solidFill>
              </a:rPr>
              <a:t>organically</a:t>
            </a:r>
            <a:r>
              <a:rPr lang="en-US" sz="1800" dirty="0" smtClean="0"/>
              <a:t> or are you willing to spend on PR and </a:t>
            </a:r>
            <a:r>
              <a:rPr lang="en-US" sz="1800" dirty="0" smtClean="0">
                <a:solidFill>
                  <a:srgbClr val="F89708"/>
                </a:solidFill>
              </a:rPr>
              <a:t>Advertizing</a:t>
            </a:r>
            <a:r>
              <a:rPr lang="en-US" sz="1800" dirty="0" smtClean="0"/>
              <a:t>?</a:t>
            </a:r>
          </a:p>
          <a:p>
            <a:pPr>
              <a:buFont typeface="Arial" pitchFamily="34" charset="0"/>
              <a:buChar char="•"/>
            </a:pPr>
            <a:endParaRPr lang="en-US" sz="1800" dirty="0" smtClean="0"/>
          </a:p>
          <a:p>
            <a:pPr>
              <a:buFont typeface="Arial" pitchFamily="34" charset="0"/>
              <a:buChar char="•"/>
            </a:pPr>
            <a:r>
              <a:rPr lang="en-US" sz="1800" dirty="0" smtClean="0"/>
              <a:t> Do you have people in your organization who can </a:t>
            </a:r>
            <a:r>
              <a:rPr lang="en-US" sz="1800" dirty="0" smtClean="0">
                <a:solidFill>
                  <a:srgbClr val="F89708"/>
                </a:solidFill>
              </a:rPr>
              <a:t>create</a:t>
            </a:r>
            <a:r>
              <a:rPr lang="en-US" sz="1800" dirty="0" smtClean="0"/>
              <a:t> marketing </a:t>
            </a:r>
            <a:r>
              <a:rPr lang="en-US" sz="1800" dirty="0" smtClean="0">
                <a:solidFill>
                  <a:srgbClr val="F89708"/>
                </a:solidFill>
              </a:rPr>
              <a:t>Content, Ad creation, PR </a:t>
            </a:r>
            <a:r>
              <a:rPr lang="en-US" sz="1800" dirty="0" smtClean="0"/>
              <a:t>activity?</a:t>
            </a:r>
          </a:p>
          <a:p>
            <a:pPr>
              <a:buFont typeface="Arial" pitchFamily="34" charset="0"/>
              <a:buChar char="•"/>
            </a:pPr>
            <a:endParaRPr lang="en-US" sz="1800" dirty="0" smtClean="0"/>
          </a:p>
          <a:p>
            <a:pPr>
              <a:buFont typeface="Arial" pitchFamily="34" charset="0"/>
              <a:buChar char="•"/>
            </a:pPr>
            <a:r>
              <a:rPr lang="en-US" sz="1800" dirty="0" smtClean="0"/>
              <a:t> Do you have people in your organization who can </a:t>
            </a:r>
            <a:r>
              <a:rPr lang="en-US" sz="1800" dirty="0" smtClean="0">
                <a:solidFill>
                  <a:srgbClr val="F89708"/>
                </a:solidFill>
              </a:rPr>
              <a:t>review</a:t>
            </a:r>
            <a:r>
              <a:rPr lang="en-US" sz="1800" dirty="0" smtClean="0"/>
              <a:t> marketing </a:t>
            </a:r>
            <a:r>
              <a:rPr lang="en-US" sz="1800" dirty="0" smtClean="0">
                <a:solidFill>
                  <a:srgbClr val="F89708"/>
                </a:solidFill>
              </a:rPr>
              <a:t>Content, Ad creation, PR </a:t>
            </a:r>
            <a:r>
              <a:rPr lang="en-US" sz="1800" dirty="0" smtClean="0"/>
              <a:t>activity?</a:t>
            </a:r>
          </a:p>
          <a:p>
            <a:pPr>
              <a:buFont typeface="Arial" pitchFamily="34" charset="0"/>
              <a:buChar char="•"/>
            </a:pPr>
            <a:endParaRPr lang="en-US" sz="1800" dirty="0" smtClean="0"/>
          </a:p>
          <a:p>
            <a:pPr>
              <a:buFont typeface="Arial" pitchFamily="34" charset="0"/>
              <a:buChar char="•"/>
            </a:pPr>
            <a:endParaRPr lang="en-US" sz="1800" dirty="0" smtClean="0"/>
          </a:p>
          <a:p>
            <a:pPr>
              <a:buFont typeface="Arial" pitchFamily="34" charset="0"/>
              <a:buChar char="•"/>
            </a:pPr>
            <a:endParaRPr lang="en-US" sz="1800" dirty="0" smtClean="0"/>
          </a:p>
        </p:txBody>
      </p:sp>
    </p:spTree>
    <p:extLst>
      <p:ext uri="{BB962C8B-B14F-4D97-AF65-F5344CB8AC3E}">
        <p14:creationId xmlns:p14="http://schemas.microsoft.com/office/powerpoint/2010/main" xmlns="" val="3874820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 – Digital marketing Services</a:t>
            </a:r>
            <a:endParaRPr lang="en-US"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328106"/>
            <a:ext cx="10058400" cy="5838384"/>
          </a:xfrm>
          <a:prstGeom prst="rect">
            <a:avLst/>
          </a:prstGeom>
          <a:noFill/>
        </p:spPr>
        <p:txBody>
          <a:bodyPr wrap="square" lIns="36000" tIns="36000" rIns="36000" bIns="36000" rtlCol="0">
            <a:spAutoFit/>
          </a:bodyPr>
          <a:lstStyle/>
          <a:p>
            <a:r>
              <a:rPr lang="en-US" sz="1800" dirty="0" smtClean="0"/>
              <a:t>Which of the following services would you want:</a:t>
            </a:r>
          </a:p>
          <a:p>
            <a:endParaRPr lang="en-US" sz="1800" dirty="0" smtClean="0"/>
          </a:p>
          <a:p>
            <a:pPr marL="833567" lvl="1" indent="-342900">
              <a:spcAft>
                <a:spcPts val="200"/>
              </a:spcAft>
              <a:buFont typeface="+mj-lt"/>
              <a:buAutoNum type="arabicPeriod"/>
            </a:pPr>
            <a:r>
              <a:rPr lang="en-US" sz="1600" dirty="0" smtClean="0"/>
              <a:t>Website SEO: </a:t>
            </a:r>
            <a:r>
              <a:rPr lang="en-US" sz="1600" dirty="0" smtClean="0">
                <a:solidFill>
                  <a:srgbClr val="F89708"/>
                </a:solidFill>
              </a:rPr>
              <a:t>Optimize the content &amp; pages for SEO.</a:t>
            </a:r>
          </a:p>
          <a:p>
            <a:pPr marL="833567" lvl="1" indent="-342900">
              <a:spcAft>
                <a:spcPts val="200"/>
              </a:spcAft>
              <a:buFont typeface="+mj-lt"/>
              <a:buAutoNum type="arabicPeriod"/>
            </a:pPr>
            <a:r>
              <a:rPr lang="en-US" sz="1600" dirty="0" smtClean="0"/>
              <a:t>Design Fan pages &amp; Blogs: </a:t>
            </a:r>
            <a:r>
              <a:rPr lang="en-US" sz="1600" dirty="0" smtClean="0">
                <a:solidFill>
                  <a:srgbClr val="F89708"/>
                </a:solidFill>
              </a:rPr>
              <a:t>For social media, you first need to have a Blog or a Facebook fan page. This is a prerequisite step.</a:t>
            </a:r>
          </a:p>
          <a:p>
            <a:pPr marL="833567" lvl="1" indent="-342900">
              <a:spcAft>
                <a:spcPts val="200"/>
              </a:spcAft>
              <a:buFont typeface="+mj-lt"/>
              <a:buAutoNum type="arabicPeriod"/>
            </a:pPr>
            <a:r>
              <a:rPr lang="en-US" sz="1600" dirty="0" smtClean="0"/>
              <a:t>Social Media Marketing: </a:t>
            </a:r>
            <a:r>
              <a:rPr lang="en-US" sz="1600" dirty="0" smtClean="0">
                <a:solidFill>
                  <a:srgbClr val="F89708"/>
                </a:solidFill>
              </a:rPr>
              <a:t>Engage people and get the word out there about what you really do, so people online recognize you.</a:t>
            </a:r>
          </a:p>
          <a:p>
            <a:pPr marL="833567" lvl="1" indent="-342900">
              <a:spcAft>
                <a:spcPts val="200"/>
              </a:spcAft>
              <a:buFont typeface="+mj-lt"/>
              <a:buAutoNum type="arabicPeriod"/>
            </a:pPr>
            <a:r>
              <a:rPr lang="en-US" sz="1600" dirty="0" smtClean="0"/>
              <a:t>Overall SEO: </a:t>
            </a:r>
            <a:r>
              <a:rPr lang="en-US" sz="1600" dirty="0" smtClean="0">
                <a:solidFill>
                  <a:srgbClr val="F89708"/>
                </a:solidFill>
              </a:rPr>
              <a:t>Get better rankings in Google for given search keywords.</a:t>
            </a:r>
          </a:p>
          <a:p>
            <a:pPr marL="833567" lvl="1" indent="-342900">
              <a:spcAft>
                <a:spcPts val="200"/>
              </a:spcAft>
              <a:buFont typeface="+mj-lt"/>
              <a:buAutoNum type="arabicPeriod"/>
            </a:pPr>
            <a:r>
              <a:rPr lang="en-US" sz="1600" dirty="0" smtClean="0"/>
              <a:t>Paid Marketing &amp; Advertizing: </a:t>
            </a:r>
            <a:r>
              <a:rPr lang="en-US" sz="1600" dirty="0" smtClean="0">
                <a:solidFill>
                  <a:srgbClr val="F89708"/>
                </a:solidFill>
              </a:rPr>
              <a:t>Get your Ads in Google and monitor them. Paid Ads demands a budget.</a:t>
            </a:r>
          </a:p>
          <a:p>
            <a:pPr marL="833567" lvl="1" indent="-342900">
              <a:spcAft>
                <a:spcPts val="200"/>
              </a:spcAft>
              <a:buFont typeface="+mj-lt"/>
              <a:buAutoNum type="arabicPeriod"/>
            </a:pPr>
            <a:r>
              <a:rPr lang="en-US" sz="1600" dirty="0" smtClean="0"/>
              <a:t>Bulk Email Marketing: </a:t>
            </a:r>
            <a:r>
              <a:rPr lang="en-US" sz="1600" dirty="0" smtClean="0">
                <a:solidFill>
                  <a:srgbClr val="F89708"/>
                </a:solidFill>
              </a:rPr>
              <a:t>Send emails to qualified customer leads or existing business relations.</a:t>
            </a:r>
          </a:p>
          <a:p>
            <a:pPr marL="833567" lvl="1" indent="-342900">
              <a:spcAft>
                <a:spcPts val="200"/>
              </a:spcAft>
              <a:buFont typeface="+mj-lt"/>
              <a:buAutoNum type="arabicPeriod"/>
            </a:pPr>
            <a:r>
              <a:rPr lang="en-US" sz="1600" dirty="0" smtClean="0"/>
              <a:t>Advanced website Analytics:</a:t>
            </a:r>
            <a:r>
              <a:rPr lang="en-US" sz="1600" dirty="0" smtClean="0">
                <a:solidFill>
                  <a:srgbClr val="F89708"/>
                </a:solidFill>
              </a:rPr>
              <a:t> Measure who is clicking what on your site to gain a deeper understanding of your consumer.</a:t>
            </a:r>
          </a:p>
          <a:p>
            <a:pPr marL="833567" lvl="1" indent="-342900">
              <a:spcAft>
                <a:spcPts val="200"/>
              </a:spcAft>
              <a:buFont typeface="+mj-lt"/>
              <a:buAutoNum type="arabicPeriod"/>
            </a:pPr>
            <a:r>
              <a:rPr lang="en-US" sz="1600" dirty="0" smtClean="0"/>
              <a:t>Campaign Development: </a:t>
            </a:r>
            <a:r>
              <a:rPr lang="en-US" sz="1600" dirty="0" smtClean="0">
                <a:solidFill>
                  <a:srgbClr val="F89708"/>
                </a:solidFill>
              </a:rPr>
              <a:t>Create specific campaigns to launch particular products, and get higher engagement for a particular product/category you are launching.</a:t>
            </a:r>
          </a:p>
          <a:p>
            <a:pPr marL="833567" lvl="1" indent="-342900">
              <a:spcAft>
                <a:spcPts val="200"/>
              </a:spcAft>
              <a:buFont typeface="+mj-lt"/>
              <a:buAutoNum type="arabicPeriod"/>
            </a:pPr>
            <a:r>
              <a:rPr lang="en-US" sz="1600" dirty="0" smtClean="0"/>
              <a:t>Multiple Campaign(s) with A/B testing: </a:t>
            </a:r>
            <a:r>
              <a:rPr lang="en-US" sz="1600" dirty="0" smtClean="0">
                <a:solidFill>
                  <a:srgbClr val="F89708"/>
                </a:solidFill>
              </a:rPr>
              <a:t>For the same campaign we can try and test to see what gets better response.</a:t>
            </a:r>
          </a:p>
          <a:p>
            <a:pPr marL="833567" lvl="1" indent="-342900">
              <a:spcAft>
                <a:spcPts val="200"/>
              </a:spcAft>
              <a:buFont typeface="+mj-lt"/>
              <a:buAutoNum type="arabicPeriod"/>
            </a:pPr>
            <a:r>
              <a:rPr lang="en-US" sz="1600" dirty="0" smtClean="0"/>
              <a:t>Lead generation: </a:t>
            </a:r>
            <a:r>
              <a:rPr lang="en-US" sz="1600" dirty="0" smtClean="0">
                <a:solidFill>
                  <a:srgbClr val="F89708"/>
                </a:solidFill>
              </a:rPr>
              <a:t>Capture contact and preference information on your website and our sources of client interaction , so you may reach them tomorrow via EMAIL or Campaign marketing OR News Letters.</a:t>
            </a:r>
          </a:p>
          <a:p>
            <a:pPr marL="833567" lvl="1" indent="-342900">
              <a:buFont typeface="+mj-lt"/>
              <a:buAutoNum type="arabicPeriod"/>
            </a:pPr>
            <a:endParaRPr lang="en-US" sz="1800" dirty="0" smtClean="0"/>
          </a:p>
        </p:txBody>
      </p:sp>
    </p:spTree>
    <p:extLst>
      <p:ext uri="{BB962C8B-B14F-4D97-AF65-F5344CB8AC3E}">
        <p14:creationId xmlns:p14="http://schemas.microsoft.com/office/powerpoint/2010/main" xmlns="" val="3874820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Execution Methodology</a:t>
            </a:r>
            <a:br>
              <a:rPr lang="en-US" b="1" dirty="0" smtClean="0"/>
            </a:br>
            <a:r>
              <a:rPr lang="en-US" sz="1600" dirty="0" smtClean="0"/>
              <a:t>for digital marketing services</a:t>
            </a:r>
            <a:endParaRPr lang="en-US" sz="1600"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205234"/>
            <a:ext cx="10058400" cy="5335682"/>
          </a:xfrm>
          <a:prstGeom prst="rect">
            <a:avLst/>
          </a:prstGeom>
          <a:noFill/>
        </p:spPr>
        <p:txBody>
          <a:bodyPr wrap="square" lIns="36000" tIns="36000" rIns="36000" bIns="36000" rtlCol="0">
            <a:spAutoFit/>
          </a:bodyPr>
          <a:lstStyle/>
          <a:p>
            <a:pPr>
              <a:buFont typeface="Arial" pitchFamily="34" charset="0"/>
              <a:buChar char="•"/>
            </a:pPr>
            <a:r>
              <a:rPr lang="en-US" sz="1800" dirty="0" smtClean="0"/>
              <a:t> Based on your goals and needs we will crate a Strategy.</a:t>
            </a:r>
          </a:p>
          <a:p>
            <a:pPr>
              <a:buFont typeface="Arial" pitchFamily="34" charset="0"/>
              <a:buChar char="•"/>
            </a:pPr>
            <a:endParaRPr lang="en-US" sz="1800" dirty="0" smtClean="0"/>
          </a:p>
          <a:p>
            <a:pPr>
              <a:buFont typeface="Arial" pitchFamily="34" charset="0"/>
              <a:buChar char="•"/>
            </a:pPr>
            <a:r>
              <a:rPr lang="en-US" sz="1800" dirty="0" smtClean="0"/>
              <a:t> If there is no data available to make a sound strategy; we may recommend you invest in social media and content while we ensure there are analytics in place to measure the response.</a:t>
            </a:r>
          </a:p>
          <a:p>
            <a:pPr>
              <a:buFont typeface="Arial" pitchFamily="34" charset="0"/>
              <a:buChar char="•"/>
            </a:pPr>
            <a:endParaRPr lang="en-US" sz="1800" dirty="0" smtClean="0"/>
          </a:p>
          <a:p>
            <a:pPr>
              <a:buFont typeface="Arial" pitchFamily="34" charset="0"/>
              <a:buChar char="•"/>
            </a:pPr>
            <a:r>
              <a:rPr lang="en-US" sz="1800" dirty="0" smtClean="0"/>
              <a:t> Based on the data and feedback, we can elaborate a more detailed plan and budget. The data helps us channelize your resources appropriately to get maximum results for the buck.</a:t>
            </a:r>
          </a:p>
          <a:p>
            <a:pPr>
              <a:buFont typeface="Arial" pitchFamily="34" charset="0"/>
              <a:buChar char="•"/>
            </a:pPr>
            <a:endParaRPr lang="en-US" sz="1800" dirty="0" smtClean="0"/>
          </a:p>
          <a:p>
            <a:pPr>
              <a:buFont typeface="Arial" pitchFamily="34" charset="0"/>
              <a:buChar char="•"/>
            </a:pPr>
            <a:r>
              <a:rPr lang="en-US" sz="1800" dirty="0" smtClean="0"/>
              <a:t> Core strategizing and analytics (technical &amp; analytics) is done in-house.</a:t>
            </a:r>
          </a:p>
          <a:p>
            <a:pPr>
              <a:buFont typeface="Arial" pitchFamily="34" charset="0"/>
              <a:buChar char="•"/>
            </a:pPr>
            <a:endParaRPr lang="en-US" sz="1800" dirty="0" smtClean="0"/>
          </a:p>
          <a:p>
            <a:pPr>
              <a:buFont typeface="Arial" pitchFamily="34" charset="0"/>
              <a:buChar char="•"/>
            </a:pPr>
            <a:r>
              <a:rPr lang="en-US" sz="1800" dirty="0" smtClean="0"/>
              <a:t> Content writing is sub contracted to our tried &amp; trusted free lancers; who work on a retainer and minimum business/account basis.</a:t>
            </a:r>
          </a:p>
          <a:p>
            <a:pPr>
              <a:buFont typeface="Arial" pitchFamily="34" charset="0"/>
              <a:buChar char="•"/>
            </a:pPr>
            <a:endParaRPr lang="en-US" sz="1800" dirty="0" smtClean="0"/>
          </a:p>
          <a:p>
            <a:pPr>
              <a:buFont typeface="Arial" pitchFamily="34" charset="0"/>
              <a:buChar char="•"/>
            </a:pPr>
            <a:r>
              <a:rPr lang="en-US" sz="1800" dirty="0" smtClean="0"/>
              <a:t> We will share our thoughts and gain approval on any activity before proceeding. It is the responsibility of the client to read, review and approve or disapprove in time to ensure your marketing strategy is not affected.</a:t>
            </a:r>
          </a:p>
          <a:p>
            <a:pPr>
              <a:buFont typeface="Arial" pitchFamily="34" charset="0"/>
              <a:buChar char="•"/>
            </a:pPr>
            <a:endParaRPr lang="en-US" sz="1800" dirty="0" smtClean="0"/>
          </a:p>
        </p:txBody>
      </p:sp>
    </p:spTree>
    <p:extLst>
      <p:ext uri="{BB962C8B-B14F-4D97-AF65-F5344CB8AC3E}">
        <p14:creationId xmlns:p14="http://schemas.microsoft.com/office/powerpoint/2010/main" xmlns="" val="3874820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Costing Methodology</a:t>
            </a:r>
            <a:br>
              <a:rPr lang="en-US" b="1" dirty="0" smtClean="0"/>
            </a:br>
            <a:r>
              <a:rPr lang="en-US" sz="1400" dirty="0" smtClean="0"/>
              <a:t>for digital marketing services</a:t>
            </a:r>
            <a:endParaRPr lang="en-US" sz="1400"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graphicFrame>
        <p:nvGraphicFramePr>
          <p:cNvPr id="5" name="Table 4"/>
          <p:cNvGraphicFramePr>
            <a:graphicFrameLocks noGrp="1"/>
          </p:cNvGraphicFramePr>
          <p:nvPr/>
        </p:nvGraphicFramePr>
        <p:xfrm>
          <a:off x="227012" y="1309334"/>
          <a:ext cx="9829799" cy="5496560"/>
        </p:xfrm>
        <a:graphic>
          <a:graphicData uri="http://schemas.openxmlformats.org/drawingml/2006/table">
            <a:tbl>
              <a:tblPr firstRow="1" bandRow="1">
                <a:tableStyleId>{2D5ABB26-0587-4C30-8999-92F81FD0307C}</a:tableStyleId>
              </a:tblPr>
              <a:tblGrid>
                <a:gridCol w="3352800"/>
                <a:gridCol w="2438400"/>
                <a:gridCol w="4038599"/>
              </a:tblGrid>
              <a:tr h="370840">
                <a:tc>
                  <a:txBody>
                    <a:bodyPr/>
                    <a:lstStyle/>
                    <a:p>
                      <a:r>
                        <a:rPr lang="en-US" b="1" dirty="0" smtClean="0">
                          <a:solidFill>
                            <a:srgbClr val="F89708"/>
                          </a:solidFill>
                        </a:rPr>
                        <a:t>Service</a:t>
                      </a:r>
                      <a:r>
                        <a:rPr lang="en-US" b="1" baseline="0" dirty="0" smtClean="0">
                          <a:solidFill>
                            <a:srgbClr val="F89708"/>
                          </a:solidFill>
                        </a:rPr>
                        <a:t> type</a:t>
                      </a:r>
                      <a:endParaRPr lang="en-US" b="1" dirty="0">
                        <a:solidFill>
                          <a:srgbClr val="F89708"/>
                        </a:solidFill>
                      </a:endParaRPr>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b="1" dirty="0" smtClean="0">
                          <a:solidFill>
                            <a:srgbClr val="F89708"/>
                          </a:solidFill>
                        </a:rPr>
                        <a:t>Cost Category</a:t>
                      </a:r>
                    </a:p>
                  </a:txBody>
                  <a:tcPr/>
                </a:tc>
                <a:tc>
                  <a:txBody>
                    <a:bodyPr/>
                    <a:lstStyle/>
                    <a:p>
                      <a:r>
                        <a:rPr lang="en-US" dirty="0" smtClean="0">
                          <a:solidFill>
                            <a:srgbClr val="F89708"/>
                          </a:solidFill>
                        </a:rPr>
                        <a:t>Notes</a:t>
                      </a:r>
                      <a:endParaRPr lang="en-US" dirty="0">
                        <a:solidFill>
                          <a:srgbClr val="F89708"/>
                        </a:solidFill>
                      </a:endParaRPr>
                    </a:p>
                  </a:txBody>
                  <a:tcPr/>
                </a:tc>
              </a:tr>
              <a:tr h="370840">
                <a:tc>
                  <a:txBody>
                    <a:bodyPr/>
                    <a:lstStyle/>
                    <a:p>
                      <a:r>
                        <a:rPr lang="en-US" sz="1400" dirty="0" smtClean="0"/>
                        <a:t>Content Writing &amp; Social Media (basic)</a:t>
                      </a:r>
                      <a:endParaRPr lang="en-US" sz="1400" dirty="0"/>
                    </a:p>
                  </a:txBody>
                  <a:tcPr/>
                </a:tc>
                <a:tc>
                  <a:txBody>
                    <a:bodyPr/>
                    <a:lstStyle/>
                    <a:p>
                      <a:r>
                        <a:rPr lang="en-US" dirty="0" smtClean="0"/>
                        <a:t>Monthly Retainer</a:t>
                      </a:r>
                    </a:p>
                  </a:txBody>
                  <a:tcPr/>
                </a:tc>
                <a:tc>
                  <a:txBody>
                    <a:bodyPr/>
                    <a:lstStyle/>
                    <a:p>
                      <a:r>
                        <a:rPr lang="en-US" sz="1400" dirty="0" smtClean="0"/>
                        <a:t>Daily content</a:t>
                      </a:r>
                      <a:r>
                        <a:rPr lang="en-US" sz="1400" baseline="0" dirty="0" smtClean="0"/>
                        <a:t> on social platforms and monthly on the blog</a:t>
                      </a:r>
                      <a:endParaRPr lang="en-US" sz="1400" dirty="0"/>
                    </a:p>
                  </a:txBody>
                  <a:tcPr/>
                </a:tc>
              </a:tr>
              <a:tr h="417548">
                <a:tc>
                  <a:txBody>
                    <a:bodyPr/>
                    <a:lstStyle/>
                    <a:p>
                      <a:r>
                        <a:rPr lang="en-US" sz="1400" dirty="0" smtClean="0"/>
                        <a:t>Content Writing &amp; Social Media (specialist)</a:t>
                      </a:r>
                      <a:endParaRPr lang="en-US" sz="1400" dirty="0"/>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dirty="0" smtClean="0"/>
                        <a:t>Monthly Retainer</a:t>
                      </a:r>
                      <a:endParaRPr lang="en-US" dirty="0"/>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sz="1400" i="1" kern="1200" dirty="0" smtClean="0">
                          <a:solidFill>
                            <a:schemeClr val="tx1"/>
                          </a:solidFill>
                          <a:latin typeface="+mn-lt"/>
                          <a:ea typeface="+mn-ea"/>
                          <a:cs typeface="+mn-cs"/>
                        </a:rPr>
                        <a:t> - same as above -</a:t>
                      </a:r>
                    </a:p>
                    <a:p>
                      <a:endParaRPr lang="en-US" dirty="0"/>
                    </a:p>
                  </a:txBody>
                  <a:tcPr/>
                </a:tc>
              </a:tr>
              <a:tr h="370840">
                <a:tc>
                  <a:txBody>
                    <a:bodyPr/>
                    <a:lstStyle/>
                    <a:p>
                      <a:r>
                        <a:rPr lang="en-US" sz="1400" dirty="0" smtClean="0"/>
                        <a:t>High level Advisory</a:t>
                      </a:r>
                      <a:endParaRPr lang="en-US" sz="1400" dirty="0"/>
                    </a:p>
                  </a:txBody>
                  <a:tcPr/>
                </a:tc>
                <a:tc>
                  <a:txBody>
                    <a:bodyPr/>
                    <a:lstStyle/>
                    <a:p>
                      <a:r>
                        <a:rPr lang="en-US" b="1" dirty="0" smtClean="0">
                          <a:solidFill>
                            <a:srgbClr val="00B050"/>
                          </a:solidFill>
                        </a:rPr>
                        <a:t>FREE</a:t>
                      </a:r>
                      <a:endParaRPr lang="en-US" b="1" dirty="0">
                        <a:solidFill>
                          <a:srgbClr val="00B050"/>
                        </a:solidFill>
                      </a:endParaRPr>
                    </a:p>
                  </a:txBody>
                  <a:tcPr/>
                </a:tc>
                <a:tc>
                  <a:txBody>
                    <a:bodyPr/>
                    <a:lstStyle/>
                    <a:p>
                      <a:r>
                        <a:rPr lang="en-US" sz="1400" dirty="0" smtClean="0"/>
                        <a:t>Once a month review and verbal advice on direction</a:t>
                      </a:r>
                      <a:r>
                        <a:rPr lang="en-US" sz="1400" baseline="0" dirty="0" smtClean="0"/>
                        <a:t> you should adopt.</a:t>
                      </a:r>
                      <a:endParaRPr lang="en-US" sz="1400" dirty="0"/>
                    </a:p>
                  </a:txBody>
                  <a:tcPr/>
                </a:tc>
              </a:tr>
              <a:tr h="696948">
                <a:tc>
                  <a:txBody>
                    <a:bodyPr/>
                    <a:lstStyle/>
                    <a:p>
                      <a:r>
                        <a:rPr lang="en-US" sz="1400" dirty="0" smtClean="0"/>
                        <a:t>Advice based on Analytics</a:t>
                      </a:r>
                      <a:endParaRPr lang="en-US" sz="1400" dirty="0"/>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dirty="0" smtClean="0"/>
                        <a:t>Monthly Retainer</a:t>
                      </a:r>
                    </a:p>
                    <a:p>
                      <a:endParaRPr lang="en-US" dirty="0"/>
                    </a:p>
                  </a:txBody>
                  <a:tcPr/>
                </a:tc>
                <a:tc>
                  <a:txBody>
                    <a:bodyPr/>
                    <a:lstStyle/>
                    <a:p>
                      <a:r>
                        <a:rPr lang="en-US" sz="1400" kern="1200" dirty="0" smtClean="0">
                          <a:solidFill>
                            <a:schemeClr val="tx1"/>
                          </a:solidFill>
                          <a:latin typeface="+mn-lt"/>
                          <a:ea typeface="+mn-ea"/>
                          <a:cs typeface="+mn-cs"/>
                        </a:rPr>
                        <a:t>We study results from your website and social engagement and guide you on the direction.</a:t>
                      </a:r>
                    </a:p>
                  </a:txBody>
                  <a:tcPr/>
                </a:tc>
              </a:tr>
              <a:tr h="370840">
                <a:tc>
                  <a:txBody>
                    <a:bodyPr/>
                    <a:lstStyle/>
                    <a:p>
                      <a:r>
                        <a:rPr lang="en-US" sz="1400" dirty="0" smtClean="0"/>
                        <a:t>SEO</a:t>
                      </a:r>
                      <a:endParaRPr lang="en-US" sz="1400" dirty="0"/>
                    </a:p>
                  </a:txBody>
                  <a:tcPr/>
                </a:tc>
                <a:tc>
                  <a:txBody>
                    <a:bodyPr/>
                    <a:lstStyle/>
                    <a:p>
                      <a:r>
                        <a:rPr lang="en-US" dirty="0" smtClean="0"/>
                        <a:t>$45 / hour</a:t>
                      </a:r>
                      <a:endParaRPr lang="en-US" dirty="0"/>
                    </a:p>
                  </a:txBody>
                  <a:tcPr/>
                </a:tc>
                <a:tc>
                  <a:txBody>
                    <a:bodyPr/>
                    <a:lstStyle/>
                    <a:p>
                      <a:r>
                        <a:rPr lang="en-US" sz="1400" dirty="0" smtClean="0"/>
                        <a:t>S</a:t>
                      </a:r>
                      <a:r>
                        <a:rPr lang="en-US" sz="1400" kern="1200" dirty="0" smtClean="0">
                          <a:solidFill>
                            <a:schemeClr val="tx1"/>
                          </a:solidFill>
                          <a:latin typeface="+mn-lt"/>
                          <a:ea typeface="+mn-ea"/>
                          <a:cs typeface="+mn-cs"/>
                        </a:rPr>
                        <a:t>EO consulting works with a fixed numbers of hours / month. And we bill for the hour @ $45 / hour</a:t>
                      </a:r>
                    </a:p>
                  </a:txBody>
                  <a:tcPr/>
                </a:tc>
              </a:tr>
              <a:tr h="370840">
                <a:tc>
                  <a:txBody>
                    <a:bodyPr/>
                    <a:lstStyle/>
                    <a:p>
                      <a:r>
                        <a:rPr lang="en-US" sz="1400" dirty="0" smtClean="0"/>
                        <a:t>Page Design/creation or Page level Help</a:t>
                      </a:r>
                      <a:endParaRPr lang="en-US" sz="1400" dirty="0"/>
                    </a:p>
                  </a:txBody>
                  <a:tcPr/>
                </a:tc>
                <a:tc>
                  <a:txBody>
                    <a:bodyPr/>
                    <a:lstStyle/>
                    <a:p>
                      <a:r>
                        <a:rPr lang="en-US" dirty="0" smtClean="0"/>
                        <a:t>$100 to</a:t>
                      </a:r>
                      <a:r>
                        <a:rPr lang="en-US" baseline="0" dirty="0" smtClean="0"/>
                        <a:t> $150</a:t>
                      </a:r>
                      <a:r>
                        <a:rPr lang="en-US" dirty="0" smtClean="0"/>
                        <a:t> / page</a:t>
                      </a:r>
                      <a:endParaRPr lang="en-US" dirty="0"/>
                    </a:p>
                  </a:txBody>
                  <a:tcPr/>
                </a:tc>
                <a:tc>
                  <a:txBody>
                    <a:bodyPr/>
                    <a:lstStyle/>
                    <a:p>
                      <a:r>
                        <a:rPr lang="en-US" sz="1400" kern="1200" dirty="0" smtClean="0">
                          <a:solidFill>
                            <a:schemeClr val="tx1"/>
                          </a:solidFill>
                          <a:latin typeface="+mn-lt"/>
                          <a:ea typeface="+mn-ea"/>
                          <a:cs typeface="+mn-cs"/>
                        </a:rPr>
                        <a:t>We can help design and create a page based on your existing design, geared for a specific purpose</a:t>
                      </a:r>
                    </a:p>
                  </a:txBody>
                  <a:tcPr/>
                </a:tc>
              </a:tr>
              <a:tr h="370840">
                <a:tc>
                  <a:txBody>
                    <a:bodyPr/>
                    <a:lstStyle/>
                    <a:p>
                      <a:r>
                        <a:rPr lang="en-US" sz="1400" dirty="0" smtClean="0"/>
                        <a:t>Online Campaign</a:t>
                      </a:r>
                      <a:endParaRPr lang="en-US" sz="1400" dirty="0"/>
                    </a:p>
                  </a:txBody>
                  <a:tcPr/>
                </a:tc>
                <a:tc>
                  <a:txBody>
                    <a:bodyPr/>
                    <a:lstStyle/>
                    <a:p>
                      <a:r>
                        <a:rPr lang="en-US" dirty="0" smtClean="0"/>
                        <a:t>$650 / campaign</a:t>
                      </a:r>
                      <a:endParaRPr lang="en-US" dirty="0"/>
                    </a:p>
                  </a:txBody>
                  <a:tcPr/>
                </a:tc>
                <a:tc>
                  <a:txBody>
                    <a:bodyPr/>
                    <a:lstStyle/>
                    <a:p>
                      <a:pPr>
                        <a:buFont typeface="Arial" pitchFamily="34" charset="0"/>
                        <a:buNone/>
                      </a:pPr>
                      <a:r>
                        <a:rPr lang="en-US" sz="1400" kern="1200" dirty="0" smtClean="0">
                          <a:solidFill>
                            <a:schemeClr val="tx1"/>
                          </a:solidFill>
                          <a:latin typeface="+mn-lt"/>
                          <a:ea typeface="+mn-ea"/>
                          <a:cs typeface="+mn-cs"/>
                        </a:rPr>
                        <a:t>Campaign Page, Campaign Objectives, measure</a:t>
                      </a:r>
                      <a:r>
                        <a:rPr lang="en-US" sz="1400" kern="1200" baseline="0" dirty="0" smtClean="0">
                          <a:solidFill>
                            <a:schemeClr val="tx1"/>
                          </a:solidFill>
                          <a:latin typeface="+mn-lt"/>
                          <a:ea typeface="+mn-ea"/>
                          <a:cs typeface="+mn-cs"/>
                        </a:rPr>
                        <a:t> campaign success and response on multiple channels, content writing specific to campaign</a:t>
                      </a:r>
                      <a:endParaRPr lang="en-US" sz="1400" kern="1200" dirty="0" smtClean="0">
                        <a:solidFill>
                          <a:schemeClr val="tx1"/>
                        </a:solidFill>
                        <a:latin typeface="+mn-lt"/>
                        <a:ea typeface="+mn-ea"/>
                        <a:cs typeface="+mn-cs"/>
                      </a:endParaRPr>
                    </a:p>
                  </a:txBody>
                  <a:tcPr/>
                </a:tc>
              </a:tr>
              <a:tr h="370840">
                <a:tc>
                  <a:txBody>
                    <a:bodyPr/>
                    <a:lstStyle/>
                    <a:p>
                      <a:endParaRPr lang="en-US" sz="1400" dirty="0"/>
                    </a:p>
                  </a:txBody>
                  <a:tcPr/>
                </a:tc>
                <a:tc>
                  <a:txBody>
                    <a:bodyPr/>
                    <a:lstStyle/>
                    <a:p>
                      <a:endParaRPr lang="en-US" dirty="0"/>
                    </a:p>
                  </a:txBody>
                  <a:tcPr/>
                </a:tc>
                <a:tc>
                  <a:txBody>
                    <a:bodyPr/>
                    <a:lstStyle/>
                    <a:p>
                      <a:endParaRPr lang="en-US" sz="1400" kern="1200" dirty="0" smtClean="0">
                        <a:solidFill>
                          <a:schemeClr val="tx1"/>
                        </a:solidFill>
                        <a:latin typeface="+mn-lt"/>
                        <a:ea typeface="+mn-ea"/>
                        <a:cs typeface="+mn-cs"/>
                      </a:endParaRPr>
                    </a:p>
                  </a:txBody>
                  <a:tcPr/>
                </a:tc>
              </a:tr>
            </a:tbl>
          </a:graphicData>
        </a:graphic>
      </p:graphicFrame>
      <p:sp>
        <p:nvSpPr>
          <p:cNvPr id="6" name="TextBox 5"/>
          <p:cNvSpPr txBox="1"/>
          <p:nvPr/>
        </p:nvSpPr>
        <p:spPr>
          <a:xfrm>
            <a:off x="1217612" y="6507162"/>
            <a:ext cx="3810000" cy="288147"/>
          </a:xfrm>
          <a:prstGeom prst="rect">
            <a:avLst/>
          </a:prstGeom>
          <a:noFill/>
        </p:spPr>
        <p:txBody>
          <a:bodyPr wrap="square" lIns="36000" tIns="36000" rIns="36000" bIns="36000" rtlCol="0">
            <a:spAutoFit/>
          </a:bodyPr>
          <a:lstStyle/>
          <a:p>
            <a:r>
              <a:rPr lang="en-US" sz="1400" i="1" dirty="0" smtClean="0">
                <a:solidFill>
                  <a:srgbClr val="0000FF"/>
                </a:solidFill>
              </a:rPr>
              <a:t>*All costs in USD</a:t>
            </a:r>
          </a:p>
        </p:txBody>
      </p:sp>
    </p:spTree>
    <p:extLst>
      <p:ext uri="{BB962C8B-B14F-4D97-AF65-F5344CB8AC3E}">
        <p14:creationId xmlns:p14="http://schemas.microsoft.com/office/powerpoint/2010/main" xmlns="" val="3874820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Assumptions</a:t>
            </a:r>
            <a:br>
              <a:rPr lang="en-US" b="1" dirty="0" smtClean="0"/>
            </a:br>
            <a:r>
              <a:rPr lang="en-US" sz="1600" dirty="0" smtClean="0"/>
              <a:t>for digital marketing services</a:t>
            </a:r>
            <a:endParaRPr lang="en-US" sz="1600"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205234"/>
            <a:ext cx="10058400" cy="5335682"/>
          </a:xfrm>
          <a:prstGeom prst="rect">
            <a:avLst/>
          </a:prstGeom>
          <a:noFill/>
        </p:spPr>
        <p:txBody>
          <a:bodyPr wrap="square" lIns="36000" tIns="36000" rIns="36000" bIns="36000" rtlCol="0">
            <a:spAutoFit/>
          </a:bodyPr>
          <a:lstStyle/>
          <a:p>
            <a:pPr>
              <a:buFont typeface="Arial" pitchFamily="34" charset="0"/>
              <a:buChar char="•"/>
            </a:pPr>
            <a:r>
              <a:rPr lang="en-US" sz="1800" dirty="0" smtClean="0"/>
              <a:t> Business is expected to state its goals at least a </a:t>
            </a:r>
            <a:r>
              <a:rPr lang="en-US" sz="1800" b="1" dirty="0" smtClean="0">
                <a:solidFill>
                  <a:srgbClr val="F89708"/>
                </a:solidFill>
              </a:rPr>
              <a:t>month</a:t>
            </a:r>
            <a:r>
              <a:rPr lang="en-US" sz="1800" dirty="0" smtClean="0"/>
              <a:t> in advance, so we can plan for the month properly. This is necessary because we have to story board and ensure your content matches what you wish to project to the world.</a:t>
            </a:r>
          </a:p>
          <a:p>
            <a:pPr>
              <a:buFont typeface="Arial" pitchFamily="34" charset="0"/>
              <a:buChar char="•"/>
            </a:pPr>
            <a:endParaRPr lang="en-US" sz="1800" dirty="0" smtClean="0"/>
          </a:p>
          <a:p>
            <a:pPr>
              <a:buFont typeface="Arial" pitchFamily="34" charset="0"/>
              <a:buChar char="•"/>
            </a:pPr>
            <a:r>
              <a:rPr lang="en-US" sz="1800" dirty="0" smtClean="0"/>
              <a:t>Your development team is expected to respond to queries, concerns and questions. Delay will that results in costs will not be our responsibility.</a:t>
            </a:r>
          </a:p>
          <a:p>
            <a:pPr>
              <a:buFont typeface="Arial" pitchFamily="34" charset="0"/>
              <a:buChar char="•"/>
            </a:pPr>
            <a:endParaRPr lang="en-US" sz="1800" dirty="0" smtClean="0"/>
          </a:p>
          <a:p>
            <a:pPr>
              <a:buFont typeface="Arial" pitchFamily="34" charset="0"/>
              <a:buChar char="•"/>
            </a:pPr>
            <a:r>
              <a:rPr lang="en-US" sz="1800" dirty="0" smtClean="0"/>
              <a:t> We will provide advanced webpage level suggestions, your website should be able to incorporate those suggestions on demand. We will give 3 Weeks lead time where we can, but sometimes it maybe on shorter notice based on business needs.</a:t>
            </a:r>
          </a:p>
          <a:p>
            <a:pPr>
              <a:buFont typeface="Arial" pitchFamily="34" charset="0"/>
              <a:buChar char="•"/>
            </a:pPr>
            <a:endParaRPr lang="en-US" sz="1800" dirty="0" smtClean="0"/>
          </a:p>
          <a:p>
            <a:pPr>
              <a:buFont typeface="Arial" pitchFamily="34" charset="0"/>
              <a:buChar char="•"/>
            </a:pPr>
            <a:r>
              <a:rPr lang="en-US" sz="1800" dirty="0" smtClean="0"/>
              <a:t> All content, media, images are to be provided by the client</a:t>
            </a:r>
          </a:p>
          <a:p>
            <a:pPr>
              <a:buFont typeface="Arial" pitchFamily="34" charset="0"/>
              <a:buChar char="•"/>
            </a:pPr>
            <a:endParaRPr lang="en-US" sz="1800" dirty="0" smtClean="0"/>
          </a:p>
          <a:p>
            <a:pPr>
              <a:buFont typeface="Arial" pitchFamily="34" charset="0"/>
              <a:buChar char="•"/>
            </a:pPr>
            <a:r>
              <a:rPr lang="en-US" sz="1800" dirty="0" smtClean="0"/>
              <a:t> All 3</a:t>
            </a:r>
            <a:r>
              <a:rPr lang="en-US" sz="1800" baseline="30000" dirty="0" smtClean="0"/>
              <a:t>rd</a:t>
            </a:r>
            <a:r>
              <a:rPr lang="en-US" sz="1800" dirty="0" smtClean="0"/>
              <a:t> part costs to other organizations for paid advertizing or any other medium that requires its own costs have to be directly furnished by the client.</a:t>
            </a:r>
          </a:p>
          <a:p>
            <a:pPr>
              <a:buFont typeface="Arial" pitchFamily="34" charset="0"/>
              <a:buChar char="•"/>
            </a:pPr>
            <a:endParaRPr lang="en-US" sz="1800" dirty="0" smtClean="0"/>
          </a:p>
          <a:p>
            <a:pPr>
              <a:buFont typeface="Arial" pitchFamily="34" charset="0"/>
              <a:buChar char="•"/>
            </a:pPr>
            <a:r>
              <a:rPr lang="en-US" sz="1800" dirty="0" smtClean="0"/>
              <a:t> We will provide the strategy, content writers and number (analytics); subject to the services you have chosen to hire.</a:t>
            </a:r>
          </a:p>
          <a:p>
            <a:endParaRPr lang="en-US" sz="1800" dirty="0" smtClean="0"/>
          </a:p>
        </p:txBody>
      </p:sp>
    </p:spTree>
    <p:extLst>
      <p:ext uri="{BB962C8B-B14F-4D97-AF65-F5344CB8AC3E}">
        <p14:creationId xmlns:p14="http://schemas.microsoft.com/office/powerpoint/2010/main" xmlns="" val="3874820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Appendix - Full suite of products &amp; services</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xmlns="" val="3376352703"/>
              </p:ext>
            </p:extLst>
          </p:nvPr>
        </p:nvGraphicFramePr>
        <p:xfrm>
          <a:off x="608012" y="1305242"/>
          <a:ext cx="9296400" cy="5186680"/>
        </p:xfrm>
        <a:graphic>
          <a:graphicData uri="http://schemas.openxmlformats.org/drawingml/2006/table">
            <a:tbl>
              <a:tblPr firstRow="1" bandRow="1">
                <a:tableStyleId>{2D5ABB26-0587-4C30-8999-92F81FD0307C}</a:tableStyleId>
              </a:tblPr>
              <a:tblGrid>
                <a:gridCol w="2743200"/>
                <a:gridCol w="6553200"/>
              </a:tblGrid>
              <a:tr h="370840">
                <a:tc>
                  <a:txBody>
                    <a:bodyPr/>
                    <a:lstStyle/>
                    <a:p>
                      <a:pPr>
                        <a:buClrTx/>
                      </a:pPr>
                      <a:r>
                        <a:rPr lang="en-US" sz="1100" b="0" dirty="0" smtClean="0">
                          <a:solidFill>
                            <a:srgbClr val="000000"/>
                          </a:solidFill>
                        </a:rPr>
                        <a:t>Website design &amp; user experience </a:t>
                      </a:r>
                    </a:p>
                  </a:txBody>
                  <a:tcPr>
                    <a:solidFill>
                      <a:schemeClr val="bg2">
                        <a:lumMod val="75000"/>
                      </a:schemeClr>
                    </a:solidFill>
                  </a:tcPr>
                </a:tc>
                <a:tc>
                  <a:txBody>
                    <a:bodyPr/>
                    <a:lstStyle/>
                    <a:p>
                      <a:r>
                        <a:rPr lang="en-US" sz="1100" b="1" dirty="0" smtClean="0"/>
                        <a:t>Technology</a:t>
                      </a:r>
                      <a:r>
                        <a:rPr lang="en-US" sz="1100" b="1" baseline="0" dirty="0" smtClean="0"/>
                        <a:t> p</a:t>
                      </a:r>
                      <a:r>
                        <a:rPr lang="en-US" sz="1100" b="1" dirty="0" smtClean="0"/>
                        <a:t>artner</a:t>
                      </a:r>
                      <a:r>
                        <a:rPr lang="en-US" sz="1100" b="1" baseline="0" dirty="0" smtClean="0"/>
                        <a:t> </a:t>
                      </a:r>
                      <a:r>
                        <a:rPr lang="en-US" sz="1100" baseline="0" dirty="0" smtClean="0"/>
                        <a:t>to </a:t>
                      </a:r>
                      <a:r>
                        <a:rPr lang="en-US" sz="1100" b="1" baseline="0" dirty="0" smtClean="0"/>
                        <a:t>leading website designers </a:t>
                      </a:r>
                      <a:r>
                        <a:rPr lang="en-US" sz="1100" baseline="0" dirty="0" smtClean="0"/>
                        <a:t>in India, bringing together creative and technical aspects that enable </a:t>
                      </a:r>
                      <a:r>
                        <a:rPr lang="en-US" sz="1100" b="1" baseline="0" dirty="0" smtClean="0"/>
                        <a:t>superior user experience </a:t>
                      </a:r>
                      <a:r>
                        <a:rPr lang="en-US" sz="1100" baseline="0" dirty="0" smtClean="0"/>
                        <a:t>on the web </a:t>
                      </a:r>
                      <a:endParaRPr lang="en-US" sz="1100" dirty="0"/>
                    </a:p>
                  </a:txBody>
                  <a:tcPr>
                    <a:noFill/>
                  </a:tcPr>
                </a:tc>
              </a:tr>
              <a:tr h="370840">
                <a:tc>
                  <a:txBody>
                    <a:bodyPr/>
                    <a:lstStyle/>
                    <a:p>
                      <a:pPr>
                        <a:buClrTx/>
                      </a:pPr>
                      <a:r>
                        <a:rPr lang="en-US" sz="1100" b="0" dirty="0" smtClean="0">
                          <a:solidFill>
                            <a:srgbClr val="000000"/>
                          </a:solidFill>
                        </a:rPr>
                        <a:t>Website development</a:t>
                      </a:r>
                    </a:p>
                    <a:p>
                      <a:pPr>
                        <a:buClrTx/>
                      </a:pPr>
                      <a:endParaRPr lang="en-US" sz="1100" b="0" dirty="0">
                        <a:solidFill>
                          <a:srgbClr val="000000"/>
                        </a:solidFill>
                      </a:endParaRPr>
                    </a:p>
                  </a:txBody>
                  <a:tcPr>
                    <a:solidFill>
                      <a:srgbClr val="DDDDDD"/>
                    </a:solidFill>
                  </a:tcPr>
                </a:tc>
                <a:tc>
                  <a:txBody>
                    <a:bodyPr/>
                    <a:lstStyle/>
                    <a:p>
                      <a:r>
                        <a:rPr lang="en-US" sz="1100" dirty="0" smtClean="0"/>
                        <a:t>Implementing web</a:t>
                      </a:r>
                      <a:r>
                        <a:rPr lang="en-US" sz="1100" baseline="0" dirty="0" smtClean="0"/>
                        <a:t> design, to create </a:t>
                      </a:r>
                      <a:r>
                        <a:rPr lang="en-US" sz="1100" b="1" baseline="0" dirty="0" smtClean="0"/>
                        <a:t>static or dynamic websites</a:t>
                      </a:r>
                      <a:r>
                        <a:rPr lang="en-US" sz="1100" baseline="0" dirty="0" smtClean="0"/>
                        <a:t>, with full array of optional </a:t>
                      </a:r>
                      <a:r>
                        <a:rPr lang="en-US" sz="1100" b="1" baseline="0" dirty="0" smtClean="0"/>
                        <a:t>custom functionalities </a:t>
                      </a:r>
                      <a:endParaRPr lang="en-US" sz="1100" b="1" dirty="0"/>
                    </a:p>
                  </a:txBody>
                  <a:tcPr/>
                </a:tc>
              </a:tr>
              <a:tr h="370840">
                <a:tc>
                  <a:txBody>
                    <a:bodyPr/>
                    <a:lstStyle/>
                    <a:p>
                      <a:pPr>
                        <a:buClrTx/>
                      </a:pPr>
                      <a:r>
                        <a:rPr lang="en-US" sz="1100" b="0" dirty="0" smtClean="0">
                          <a:solidFill>
                            <a:srgbClr val="000000"/>
                          </a:solidFill>
                        </a:rPr>
                        <a:t>E-Commerce</a:t>
                      </a:r>
                    </a:p>
                    <a:p>
                      <a:pPr>
                        <a:buClrTx/>
                      </a:pPr>
                      <a:r>
                        <a:rPr lang="en-US" sz="1100" b="0" dirty="0" smtClean="0">
                          <a:solidFill>
                            <a:srgbClr val="000000"/>
                          </a:solidFill>
                        </a:rPr>
                        <a:t>&amp; Business Process customization</a:t>
                      </a:r>
                      <a:endParaRPr lang="en-US" sz="1100" b="0" dirty="0">
                        <a:solidFill>
                          <a:srgbClr val="000000"/>
                        </a:solidFill>
                      </a:endParaRPr>
                    </a:p>
                  </a:txBody>
                  <a:tcPr>
                    <a:solidFill>
                      <a:schemeClr val="tx2">
                        <a:lumMod val="75000"/>
                      </a:schemeClr>
                    </a:solidFill>
                  </a:tcPr>
                </a:tc>
                <a:tc>
                  <a:txBody>
                    <a:bodyPr/>
                    <a:lstStyle/>
                    <a:p>
                      <a:r>
                        <a:rPr lang="en-US" sz="1100" b="1" dirty="0" smtClean="0"/>
                        <a:t>End-to-end</a:t>
                      </a:r>
                      <a:r>
                        <a:rPr lang="en-US" sz="1100" b="1" baseline="0" dirty="0" smtClean="0"/>
                        <a:t> portal and ecommerce site </a:t>
                      </a:r>
                      <a:r>
                        <a:rPr lang="en-US" sz="1100" baseline="0" dirty="0" smtClean="0"/>
                        <a:t>development, with integrations such as payment gateway and cloud services etc.   Include: Powerful and flexible Search, Tracking, Orders &amp; Invoicing, Advanced Cart features, Flexible Reporting, Promotions &amp; Discounts, Mailing using customized templates and more.</a:t>
                      </a:r>
                    </a:p>
                  </a:txBody>
                  <a:tcPr>
                    <a:noFill/>
                  </a:tcPr>
                </a:tc>
              </a:tr>
              <a:tr h="370840">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sz="1100" b="0" dirty="0" smtClean="0">
                          <a:solidFill>
                            <a:srgbClr val="000000"/>
                          </a:solidFill>
                        </a:rPr>
                        <a:t>Web security consulting</a:t>
                      </a:r>
                    </a:p>
                    <a:p>
                      <a:pPr>
                        <a:buClrTx/>
                      </a:pPr>
                      <a:endParaRPr lang="en-US" sz="1100" b="0" dirty="0">
                        <a:solidFill>
                          <a:srgbClr val="000000"/>
                        </a:solidFill>
                      </a:endParaRPr>
                    </a:p>
                  </a:txBody>
                  <a:tcPr>
                    <a:solidFill>
                      <a:srgbClr val="DDDDDD"/>
                    </a:solidFill>
                  </a:tcPr>
                </a:tc>
                <a:tc>
                  <a:txBody>
                    <a:bodyPr/>
                    <a:lstStyle/>
                    <a:p>
                      <a:r>
                        <a:rPr lang="en-US" sz="1100" dirty="0" smtClean="0"/>
                        <a:t>Expertise in </a:t>
                      </a:r>
                      <a:r>
                        <a:rPr lang="en-US" sz="1100" b="1" dirty="0" smtClean="0"/>
                        <a:t>protecting websites and applications </a:t>
                      </a:r>
                      <a:r>
                        <a:rPr lang="en-US" sz="1100" dirty="0" smtClean="0"/>
                        <a:t>on the web against hackers</a:t>
                      </a:r>
                      <a:endParaRPr lang="en-US" sz="1100" dirty="0"/>
                    </a:p>
                  </a:txBody>
                  <a:tcPr/>
                </a:tc>
              </a:tr>
              <a:tr h="370840">
                <a:tc>
                  <a:txBody>
                    <a:bodyPr/>
                    <a:lstStyle/>
                    <a:p>
                      <a:pPr>
                        <a:buClrTx/>
                      </a:pPr>
                      <a:r>
                        <a:rPr lang="en-US" sz="1100" b="0" dirty="0" smtClean="0">
                          <a:solidFill>
                            <a:srgbClr val="000000"/>
                          </a:solidFill>
                        </a:rPr>
                        <a:t>Web service development</a:t>
                      </a:r>
                      <a:endParaRPr lang="en-US" sz="1100" b="0" dirty="0">
                        <a:solidFill>
                          <a:srgbClr val="000000"/>
                        </a:solidFill>
                      </a:endParaRPr>
                    </a:p>
                  </a:txBody>
                  <a:tcPr>
                    <a:solidFill>
                      <a:schemeClr val="tx2">
                        <a:lumMod val="75000"/>
                      </a:schemeClr>
                    </a:solidFill>
                  </a:tcPr>
                </a:tc>
                <a:tc>
                  <a:txBody>
                    <a:bodyPr/>
                    <a:lstStyle/>
                    <a:p>
                      <a:r>
                        <a:rPr lang="en-US" sz="1100" dirty="0" smtClean="0"/>
                        <a:t>Services</a:t>
                      </a:r>
                      <a:r>
                        <a:rPr lang="en-US" sz="1100" baseline="0" dirty="0" smtClean="0"/>
                        <a:t> on websites to enable </a:t>
                      </a:r>
                      <a:r>
                        <a:rPr lang="en-US" sz="1100" b="1" baseline="0" dirty="0" smtClean="0"/>
                        <a:t>mobile application development</a:t>
                      </a:r>
                      <a:endParaRPr lang="en-US" sz="1100" b="1" dirty="0"/>
                    </a:p>
                  </a:txBody>
                  <a:tcPr>
                    <a:noFill/>
                  </a:tcPr>
                </a:tc>
              </a:tr>
              <a:tr h="370840">
                <a:tc>
                  <a:txBody>
                    <a:bodyPr/>
                    <a:lstStyle/>
                    <a:p>
                      <a:pPr>
                        <a:buClrTx/>
                      </a:pPr>
                      <a:r>
                        <a:rPr lang="en-US" sz="1100" b="0" dirty="0" smtClean="0">
                          <a:solidFill>
                            <a:srgbClr val="000000"/>
                          </a:solidFill>
                        </a:rPr>
                        <a:t>Website hosting</a:t>
                      </a:r>
                      <a:endParaRPr lang="en-US" sz="1100" b="0" dirty="0">
                        <a:solidFill>
                          <a:srgbClr val="000000"/>
                        </a:solidFill>
                      </a:endParaRPr>
                    </a:p>
                  </a:txBody>
                  <a:tcPr>
                    <a:solidFill>
                      <a:srgbClr val="DDDDDD"/>
                    </a:solidFill>
                  </a:tcPr>
                </a:tc>
                <a:tc>
                  <a:txBody>
                    <a:bodyPr/>
                    <a:lstStyle/>
                    <a:p>
                      <a:r>
                        <a:rPr lang="en-US" sz="1100" b="1" dirty="0" smtClean="0"/>
                        <a:t>Manage entire website set-up </a:t>
                      </a:r>
                      <a:r>
                        <a:rPr lang="en-US" sz="1100" dirty="0" smtClean="0"/>
                        <a:t>including hosting through third-party infrastructure providers</a:t>
                      </a:r>
                      <a:endParaRPr lang="en-US" sz="1100" dirty="0"/>
                    </a:p>
                  </a:txBody>
                  <a:tcPr/>
                </a:tc>
              </a:tr>
              <a:tr h="370840">
                <a:tc>
                  <a:txBody>
                    <a:bodyPr/>
                    <a:lstStyle/>
                    <a:p>
                      <a:pPr>
                        <a:buClrTx/>
                      </a:pPr>
                      <a:r>
                        <a:rPr lang="en-US" sz="1100" b="0" dirty="0" smtClean="0">
                          <a:solidFill>
                            <a:srgbClr val="000000"/>
                          </a:solidFill>
                        </a:rPr>
                        <a:t>Document, Data management &amp; image processing</a:t>
                      </a:r>
                      <a:endParaRPr lang="en-US" sz="1100" b="0" dirty="0">
                        <a:solidFill>
                          <a:srgbClr val="000000"/>
                        </a:solidFill>
                      </a:endParaRPr>
                    </a:p>
                  </a:txBody>
                  <a:tcPr>
                    <a:solidFill>
                      <a:schemeClr val="tx2">
                        <a:lumMod val="75000"/>
                      </a:schemeClr>
                    </a:solidFill>
                  </a:tcPr>
                </a:tc>
                <a:tc>
                  <a:txBody>
                    <a:bodyPr/>
                    <a:lstStyle/>
                    <a:p>
                      <a:r>
                        <a:rPr lang="en-US" sz="1100" dirty="0" smtClean="0"/>
                        <a:t>Allow </a:t>
                      </a:r>
                      <a:r>
                        <a:rPr lang="en-US" sz="1100" b="1" dirty="0" smtClean="0"/>
                        <a:t>centralized</a:t>
                      </a:r>
                      <a:r>
                        <a:rPr lang="en-US" sz="1100" b="1" baseline="0" dirty="0" smtClean="0"/>
                        <a:t> repository of document versioning </a:t>
                      </a:r>
                      <a:r>
                        <a:rPr lang="en-US" sz="1100" baseline="0" dirty="0" smtClean="0"/>
                        <a:t>and workflow management</a:t>
                      </a:r>
                      <a:endParaRPr lang="en-US" sz="1100" dirty="0"/>
                    </a:p>
                  </a:txBody>
                  <a:tcPr>
                    <a:noFill/>
                  </a:tcPr>
                </a:tc>
              </a:tr>
              <a:tr h="370840">
                <a:tc>
                  <a:txBody>
                    <a:bodyPr/>
                    <a:lstStyle/>
                    <a:p>
                      <a:pPr>
                        <a:buClrTx/>
                      </a:pPr>
                      <a:endParaRPr lang="en-US" sz="1100" b="0" dirty="0" smtClean="0">
                        <a:solidFill>
                          <a:srgbClr val="000000"/>
                        </a:solidFill>
                      </a:endParaRPr>
                    </a:p>
                    <a:p>
                      <a:pPr>
                        <a:buClrTx/>
                      </a:pPr>
                      <a:r>
                        <a:rPr lang="en-US" sz="1100" b="0" dirty="0" smtClean="0">
                          <a:solidFill>
                            <a:srgbClr val="000000"/>
                          </a:solidFill>
                        </a:rPr>
                        <a:t>Specific Business application development</a:t>
                      </a:r>
                    </a:p>
                    <a:p>
                      <a:pPr>
                        <a:buClrTx/>
                      </a:pPr>
                      <a:endParaRPr lang="en-US" sz="1100" b="0" dirty="0">
                        <a:solidFill>
                          <a:srgbClr val="000000"/>
                        </a:solidFill>
                      </a:endParaRPr>
                    </a:p>
                  </a:txBody>
                  <a:tcPr>
                    <a:solidFill>
                      <a:srgbClr val="DDDDDD"/>
                    </a:solidFill>
                  </a:tcPr>
                </a:tc>
                <a:tc>
                  <a:txBody>
                    <a:bodyPr/>
                    <a:lstStyle/>
                    <a:p>
                      <a:r>
                        <a:rPr lang="en-US" sz="1100" dirty="0" smtClean="0"/>
                        <a:t>Create </a:t>
                      </a:r>
                      <a:r>
                        <a:rPr lang="en-US" sz="1100" b="1" dirty="0" smtClean="0"/>
                        <a:t>custom</a:t>
                      </a:r>
                      <a:r>
                        <a:rPr lang="en-US" sz="1100" b="1" baseline="0" dirty="0" smtClean="0"/>
                        <a:t> business solutions </a:t>
                      </a:r>
                      <a:r>
                        <a:rPr lang="en-US" sz="1100" baseline="0" dirty="0" smtClean="0"/>
                        <a:t>to fulfill a specific need (eg. creating an invoicing system, partnership incentive model, custom development on salesforce.com etc)</a:t>
                      </a:r>
                      <a:endParaRPr lang="en-US" sz="1100" dirty="0"/>
                    </a:p>
                  </a:txBody>
                  <a:tcPr/>
                </a:tc>
              </a:tr>
              <a:tr h="370840">
                <a:tc>
                  <a:txBody>
                    <a:bodyPr/>
                    <a:lstStyle/>
                    <a:p>
                      <a:pPr>
                        <a:buClrTx/>
                      </a:pPr>
                      <a:r>
                        <a:rPr lang="en-US" sz="1100" b="0" i="0" kern="1200" dirty="0" smtClean="0">
                          <a:solidFill>
                            <a:srgbClr val="000000"/>
                          </a:solidFill>
                          <a:effectLst/>
                          <a:latin typeface="+mn-lt"/>
                          <a:ea typeface="+mn-ea"/>
                          <a:cs typeface="+mn-cs"/>
                        </a:rPr>
                        <a:t>E-Marketing</a:t>
                      </a:r>
                      <a:endParaRPr lang="en-US" sz="900" b="0" dirty="0">
                        <a:solidFill>
                          <a:srgbClr val="000000"/>
                        </a:solidFill>
                      </a:endParaRPr>
                    </a:p>
                  </a:txBody>
                  <a:tcPr>
                    <a:solidFill>
                      <a:schemeClr val="tx2">
                        <a:lumMod val="75000"/>
                      </a:schemeClr>
                    </a:solidFill>
                  </a:tcPr>
                </a:tc>
                <a:tc>
                  <a:txBody>
                    <a:bodyPr/>
                    <a:lstStyle/>
                    <a:p>
                      <a:r>
                        <a:rPr lang="en-US" sz="1100" dirty="0" smtClean="0"/>
                        <a:t>Technology partner</a:t>
                      </a:r>
                      <a:r>
                        <a:rPr lang="en-US" sz="1100" baseline="0" dirty="0" smtClean="0"/>
                        <a:t> to leading social media and web marketing experts that can help attract higher traffic; </a:t>
                      </a:r>
                      <a:r>
                        <a:rPr lang="en-US" sz="1100" b="1" baseline="0" dirty="0" smtClean="0"/>
                        <a:t>bulk promotions mailers and newsletters. </a:t>
                      </a:r>
                      <a:r>
                        <a:rPr lang="en-US" sz="1100" b="0" baseline="0" dirty="0" smtClean="0"/>
                        <a:t>We can also help you with your Social Media strategy, Content writing, PR and more.</a:t>
                      </a:r>
                      <a:endParaRPr lang="en-US" sz="1100" b="0" dirty="0"/>
                    </a:p>
                  </a:txBody>
                  <a:tcPr>
                    <a:noFill/>
                  </a:tcPr>
                </a:tc>
              </a:tr>
              <a:tr h="370840">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sz="1100" b="0" i="0" kern="1200" dirty="0" smtClean="0">
                          <a:solidFill>
                            <a:srgbClr val="000000"/>
                          </a:solidFill>
                          <a:effectLst/>
                          <a:latin typeface="+mn-lt"/>
                          <a:ea typeface="+mn-ea"/>
                          <a:cs typeface="+mn-cs"/>
                        </a:rPr>
                        <a:t>Cloud development with Amazon, SalesForce, Google</a:t>
                      </a:r>
                    </a:p>
                    <a:p>
                      <a:pPr>
                        <a:buClrTx/>
                      </a:pPr>
                      <a:endParaRPr lang="en-US" sz="900" b="0" dirty="0">
                        <a:solidFill>
                          <a:srgbClr val="000000"/>
                        </a:solidFill>
                      </a:endParaRPr>
                    </a:p>
                  </a:txBody>
                  <a:tcPr>
                    <a:solidFill>
                      <a:srgbClr val="DDDDDD"/>
                    </a:solidFill>
                  </a:tcPr>
                </a:tc>
                <a:tc>
                  <a:txBody>
                    <a:bodyPr/>
                    <a:lstStyle/>
                    <a:p>
                      <a:r>
                        <a:rPr lang="en-US" sz="1100" dirty="0" smtClean="0"/>
                        <a:t>Leverage existing cloud services that a business may have purchased, to deliver</a:t>
                      </a:r>
                      <a:r>
                        <a:rPr lang="en-US" sz="1100" baseline="0" dirty="0" smtClean="0"/>
                        <a:t> </a:t>
                      </a:r>
                      <a:r>
                        <a:rPr lang="en-US" sz="1100" b="1" baseline="0" dirty="0" smtClean="0"/>
                        <a:t>custom business solutions</a:t>
                      </a:r>
                      <a:endParaRPr lang="en-US" sz="1100" b="1" dirty="0"/>
                    </a:p>
                  </a:txBody>
                  <a:tcPr/>
                </a:tc>
              </a:tr>
            </a:tbl>
          </a:graphicData>
        </a:graphic>
      </p:graphicFrame>
      <p:sp>
        <p:nvSpPr>
          <p:cNvPr id="5"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endParaRPr lang="en-US" sz="100" dirty="0" smtClean="0">
              <a:solidFill>
                <a:srgbClr val="FFFFFF"/>
              </a:solidFill>
            </a:endParaRPr>
          </a:p>
        </p:txBody>
      </p:sp>
      <p:sp>
        <p:nvSpPr>
          <p:cNvPr id="6" name="Rounded Rectangle 5"/>
          <p:cNvSpPr/>
          <p:nvPr/>
        </p:nvSpPr>
        <p:spPr>
          <a:xfrm>
            <a:off x="0" y="1304296"/>
            <a:ext cx="608012" cy="2688266"/>
          </a:xfrm>
          <a:prstGeom prst="roundRect">
            <a:avLst/>
          </a:prstGeom>
          <a:solidFill>
            <a:srgbClr val="333333"/>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US" sz="1400" b="1" dirty="0" smtClean="0">
                <a:solidFill>
                  <a:srgbClr val="FFFFFF"/>
                </a:solidFill>
              </a:rPr>
              <a:t>Web solutions</a:t>
            </a:r>
          </a:p>
        </p:txBody>
      </p:sp>
      <p:sp>
        <p:nvSpPr>
          <p:cNvPr id="7" name="Rounded Rectangle 6"/>
          <p:cNvSpPr/>
          <p:nvPr/>
        </p:nvSpPr>
        <p:spPr>
          <a:xfrm>
            <a:off x="0" y="4144962"/>
            <a:ext cx="608012" cy="2133600"/>
          </a:xfrm>
          <a:prstGeom prst="roundRect">
            <a:avLst/>
          </a:prstGeom>
          <a:solidFill>
            <a:srgbClr val="333333"/>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US" sz="1400" b="1" dirty="0" smtClean="0">
                <a:solidFill>
                  <a:srgbClr val="FFFFFF"/>
                </a:solidFill>
              </a:rPr>
              <a:t>Business services</a:t>
            </a:r>
          </a:p>
        </p:txBody>
      </p:sp>
    </p:spTree>
    <p:extLst>
      <p:ext uri="{BB962C8B-B14F-4D97-AF65-F5344CB8AC3E}">
        <p14:creationId xmlns:p14="http://schemas.microsoft.com/office/powerpoint/2010/main" xmlns="" val="19940339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CE" val="New Delhi"/>
  <p:tag name="NP_IDX" val="26"/>
</p:tagLst>
</file>

<file path=ppt/tags/tag2.xml><?xml version="1.0" encoding="utf-8"?>
<p:tagLst xmlns:a="http://schemas.openxmlformats.org/drawingml/2006/main" xmlns:r="http://schemas.openxmlformats.org/officeDocument/2006/relationships" xmlns:p="http://schemas.openxmlformats.org/presentationml/2006/main">
  <p:tag name="VCT-BODYINDENTATION" val="0;21.37504;35.87496;45.25;60.25;82.87504;97.92001;114.48;"/>
  <p:tag name="VCT-BULLETVISIBILITY" val="G****"/>
</p:tagLst>
</file>

<file path=ppt/tags/tag3.xml><?xml version="1.0" encoding="utf-8"?>
<p:tagLst xmlns:a="http://schemas.openxmlformats.org/drawingml/2006/main" xmlns:r="http://schemas.openxmlformats.org/officeDocument/2006/relationships" xmlns:p="http://schemas.openxmlformats.org/presentationml/2006/main">
  <p:tag name="STYLE" val="VCT_Marker"/>
  <p:tag name="DATE" val="2/17/2012 11:08:10 AM"/>
  <p:tag name="VCT-TEMPLATE" val="Bain A4.potx"/>
  <p:tag name="VCTMASTER" val="Bain A4"/>
  <p:tag name="VCTORDER" val="1"/>
</p:tagLst>
</file>

<file path=ppt/theme/theme1.xml><?xml version="1.0" encoding="utf-8"?>
<a:theme xmlns:a="http://schemas.openxmlformats.org/drawingml/2006/main" name="1 - Bain A4">
  <a:themeElements>
    <a:clrScheme name="bain_latest">
      <a:dk1>
        <a:sysClr val="windowText" lastClr="000000"/>
      </a:dk1>
      <a:lt1>
        <a:srgbClr val="DDDDDD"/>
      </a:lt1>
      <a:dk2>
        <a:srgbClr val="FFFFFF"/>
      </a:dk2>
      <a:lt2>
        <a:srgbClr val="FFFFFF"/>
      </a:lt2>
      <a:accent1>
        <a:srgbClr val="DDDDDD"/>
      </a:accent1>
      <a:accent2>
        <a:srgbClr val="FFFFFF"/>
      </a:accent2>
      <a:accent3>
        <a:srgbClr val="CC0000"/>
      </a:accent3>
      <a:accent4>
        <a:srgbClr val="B2B2B2"/>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w="19050">
          <a:noFill/>
        </a:ln>
      </a:spPr>
      <a:bodyPr lIns="0" tIns="0" rIns="0" bIns="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spAutoFit/>
      </a:bodyPr>
      <a:lstStyle>
        <a:defPPr>
          <a:defRPr sz="2000" dirty="0" err="1"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 Bain A4</Template>
  <TotalTime>886</TotalTime>
  <Words>1059</Words>
  <Application>Microsoft Office PowerPoint</Application>
  <PresentationFormat>Custom</PresentationFormat>
  <Paragraphs>104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1 - Bain A4</vt:lpstr>
      <vt:lpstr>NeuroSystems Technologies Pvt. Ltd. Experts in e-commerce, web development and web graphics</vt:lpstr>
      <vt:lpstr>Online Marketing Plan – High Level</vt:lpstr>
      <vt:lpstr>Planning – Digital marketing Services</vt:lpstr>
      <vt:lpstr>Execution Methodology for digital marketing services</vt:lpstr>
      <vt:lpstr>Costing Methodology for digital marketing services</vt:lpstr>
      <vt:lpstr>Assumptions for digital marketing services</vt:lpstr>
      <vt:lpstr>Appendix - Full suite of products &amp; services</vt:lpstr>
    </vt:vector>
  </TitlesOfParts>
  <Company>NeuroSystems technologies Pvt.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Magento vs Proprietary platform ‘Slutty’</dc:title>
  <dc:creator>Arjun Dhar</dc:creator>
  <dc:description>Blank.potx Letter, Apr 4/12 by TJN</dc:description>
  <cp:lastModifiedBy>Arjun Dhar</cp:lastModifiedBy>
  <cp:revision>400</cp:revision>
  <dcterms:created xsi:type="dcterms:W3CDTF">2013-12-27T04:41:40Z</dcterms:created>
  <dcterms:modified xsi:type="dcterms:W3CDTF">2014-07-18T12:46:05Z</dcterms:modified>
</cp:coreProperties>
</file>